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62" r:id="rId14"/>
    <p:sldId id="263" r:id="rId15"/>
    <p:sldId id="271" r:id="rId16"/>
    <p:sldId id="270" r:id="rId17"/>
    <p:sldId id="275" r:id="rId18"/>
    <p:sldId id="276" r:id="rId19"/>
    <p:sldId id="264" r:id="rId20"/>
    <p:sldId id="273" r:id="rId21"/>
    <p:sldId id="272" r:id="rId22"/>
    <p:sldId id="274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62"/>
  </p:normalViewPr>
  <p:slideViewPr>
    <p:cSldViewPr snapToGrid="0">
      <p:cViewPr varScale="1">
        <p:scale>
          <a:sx n="104" d="100"/>
          <a:sy n="104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693E7-477A-6743-80DF-BDA6AB089A38}" type="datetimeFigureOut">
              <a:rPr lang="fr-FR" smtClean="0"/>
              <a:t>28/06/2025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6167-29D7-4F49-BC75-98CCDB458F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0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Mo-</a:t>
            </a:r>
            <a:r>
              <a:rPr lang="fr-FR" dirty="0" err="1"/>
              <a:t>pa</a:t>
            </a:r>
            <a:r>
              <a:rPr lang="fr-FR" dirty="0"/>
              <a:t>-gun-da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6167-29D7-4F49-BC75-98CCDB458FE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6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95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6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3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6/28/25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B3CD54-A02C-A59A-825A-3E795F59A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3" y="1079500"/>
            <a:ext cx="3882286" cy="2138400"/>
          </a:xfrm>
        </p:spPr>
        <p:txBody>
          <a:bodyPr>
            <a:noAutofit/>
          </a:bodyPr>
          <a:lstStyle/>
          <a:p>
            <a:r>
              <a:rPr lang="en-GB" sz="3200" dirty="0"/>
              <a:t>Teaching the Translation of Chinese Phrasemes </a:t>
            </a:r>
            <a:r>
              <a:rPr lang="en-GB" sz="3200" i="1" dirty="0"/>
              <a:t>Chengyu</a:t>
            </a:r>
            <a:r>
              <a:rPr lang="en-GB" sz="3200" dirty="0"/>
              <a:t> to French-speaking</a:t>
            </a:r>
            <a:br>
              <a:rPr lang="en-GB" sz="3200" dirty="0"/>
            </a:br>
            <a:r>
              <a:rPr lang="en-GB" sz="3200" dirty="0"/>
              <a:t>Students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D13FB4-5C83-4ED7-91F5-0E19B4620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8006" y="4113213"/>
            <a:ext cx="2988000" cy="1655762"/>
          </a:xfrm>
        </p:spPr>
        <p:txBody>
          <a:bodyPr>
            <a:normAutofit/>
          </a:bodyPr>
          <a:lstStyle/>
          <a:p>
            <a:r>
              <a:rPr lang="en-GB" b="1" dirty="0"/>
              <a:t>Manon </a:t>
            </a:r>
            <a:r>
              <a:rPr lang="en-GB" b="1" dirty="0" err="1"/>
              <a:t>Hayette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&amp; Kevin Henry</a:t>
            </a:r>
            <a:br>
              <a:rPr lang="en-GB" dirty="0"/>
            </a:br>
            <a:r>
              <a:rPr lang="en-GB" dirty="0"/>
              <a:t>Université de Mons</a:t>
            </a:r>
          </a:p>
        </p:txBody>
      </p:sp>
      <p:pic>
        <p:nvPicPr>
          <p:cNvPr id="4" name="Picture 3" descr="Une image contenant Caractère coloré, outil d’écriture, conception&#10;&#10;Le contenu généré par l’IA peut être incorrect.">
            <a:extLst>
              <a:ext uri="{FF2B5EF4-FFF2-40B4-BE49-F238E27FC236}">
                <a16:creationId xmlns:a16="http://schemas.microsoft.com/office/drawing/2014/main" id="{D933ABB3-EC81-1C7D-663C-B21633FB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21" r="17382" b="-1"/>
          <a:stretch>
            <a:fillRect/>
          </a:stretch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C822-2379-4749-95C7-3CDA9329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2006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1080D627-E15F-4EBB-4ACA-E1316992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630" y="5973076"/>
            <a:ext cx="1754660" cy="627393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6F66740C-E674-70CF-8DFC-331ED5F54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863" y="5973076"/>
            <a:ext cx="1485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E02AB-66B0-D874-51F7-B954F2C2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in reference material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2DA78D-6C24-9C0B-9493-0DC811E6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220605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Dictionaries, ‘universally recognised as indispensable sources of information on the lexicon and as irreplaceable working tools for many language professions’, including translators, and which allow language ‘to exist’ (</a:t>
            </a:r>
            <a:r>
              <a:rPr lang="en-GB" noProof="0" dirty="0" err="1"/>
              <a:t>Meľčuk</a:t>
            </a:r>
            <a:r>
              <a:rPr lang="en-GB" noProof="0" dirty="0"/>
              <a:t>, Clas &amp; </a:t>
            </a:r>
            <a:r>
              <a:rPr lang="en-GB" noProof="0" dirty="0" err="1"/>
              <a:t>Polguère</a:t>
            </a:r>
            <a:r>
              <a:rPr lang="en-GB" noProof="0" dirty="0"/>
              <a:t>, 1995, p.22) are consequently the tools of choice for students when they find themselves faced with these translational challenges.</a:t>
            </a:r>
          </a:p>
          <a:p>
            <a:r>
              <a:rPr lang="en-GB" noProof="0" dirty="0"/>
              <a:t>Another kind of reference material are official standards. However, we can notice inconsistencies between the various Chinese proficiency standards (HSK, GF 0025–2021, TOCFL, TBCL) in selecting and classifying </a:t>
            </a:r>
            <a:r>
              <a:rPr lang="en-GB" i="1" noProof="0" dirty="0"/>
              <a:t>chengyu</a:t>
            </a:r>
            <a:r>
              <a:rPr lang="en-GB" noProof="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These discrepancies can impede curriculum design, including translation programs.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875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4C9C0-EAF0-3721-0BD0-0A3226C4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in Chinese official standards</a:t>
            </a:r>
            <a:endParaRPr lang="en-GB" i="1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64F67A-2F81-7D2F-55D0-4DB44D79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HSK </a:t>
            </a:r>
            <a:r>
              <a:rPr lang="en-GB" noProof="0" dirty="0" err="1"/>
              <a:t>汉语水平考试</a:t>
            </a:r>
            <a:r>
              <a:rPr lang="en-GB" noProof="0" dirty="0"/>
              <a:t> &gt; Mainland China (2 versions: 1992; 2010-2012)</a:t>
            </a:r>
          </a:p>
          <a:p>
            <a:r>
              <a:rPr lang="en-GB" noProof="0" dirty="0"/>
              <a:t>GF 0025–2021 </a:t>
            </a:r>
            <a:r>
              <a:rPr lang="en-GB" noProof="0" dirty="0" err="1"/>
              <a:t>国际中文教育中文水平等级标准</a:t>
            </a:r>
            <a:r>
              <a:rPr lang="en-GB" noProof="0" dirty="0"/>
              <a:t> &gt; Mainland China (2021)</a:t>
            </a:r>
          </a:p>
          <a:p>
            <a:r>
              <a:rPr lang="en-GB" noProof="0" dirty="0"/>
              <a:t>TOCFL &gt; Taiwan</a:t>
            </a:r>
          </a:p>
          <a:p>
            <a:r>
              <a:rPr lang="en-GB" noProof="0" dirty="0"/>
              <a:t>TBCL &gt; Taiwan</a:t>
            </a:r>
          </a:p>
        </p:txBody>
      </p:sp>
    </p:spTree>
    <p:extLst>
      <p:ext uri="{BB962C8B-B14F-4D97-AF65-F5344CB8AC3E}">
        <p14:creationId xmlns:p14="http://schemas.microsoft.com/office/powerpoint/2010/main" val="201816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7AE2C53-4E20-9DA0-BA58-3D7E15493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09669"/>
              </p:ext>
            </p:extLst>
          </p:nvPr>
        </p:nvGraphicFramePr>
        <p:xfrm>
          <a:off x="313037" y="765030"/>
          <a:ext cx="11565925" cy="5327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771">
                  <a:extLst>
                    <a:ext uri="{9D8B030D-6E8A-4147-A177-3AD203B41FA5}">
                      <a16:colId xmlns:a16="http://schemas.microsoft.com/office/drawing/2014/main" val="147626763"/>
                    </a:ext>
                  </a:extLst>
                </a:gridCol>
                <a:gridCol w="864863">
                  <a:extLst>
                    <a:ext uri="{9D8B030D-6E8A-4147-A177-3AD203B41FA5}">
                      <a16:colId xmlns:a16="http://schemas.microsoft.com/office/drawing/2014/main" val="686001964"/>
                    </a:ext>
                  </a:extLst>
                </a:gridCol>
                <a:gridCol w="839046">
                  <a:extLst>
                    <a:ext uri="{9D8B030D-6E8A-4147-A177-3AD203B41FA5}">
                      <a16:colId xmlns:a16="http://schemas.microsoft.com/office/drawing/2014/main" val="4079290401"/>
                    </a:ext>
                  </a:extLst>
                </a:gridCol>
                <a:gridCol w="1277932">
                  <a:extLst>
                    <a:ext uri="{9D8B030D-6E8A-4147-A177-3AD203B41FA5}">
                      <a16:colId xmlns:a16="http://schemas.microsoft.com/office/drawing/2014/main" val="191937261"/>
                    </a:ext>
                  </a:extLst>
                </a:gridCol>
                <a:gridCol w="955221">
                  <a:extLst>
                    <a:ext uri="{9D8B030D-6E8A-4147-A177-3AD203B41FA5}">
                      <a16:colId xmlns:a16="http://schemas.microsoft.com/office/drawing/2014/main" val="3765521723"/>
                    </a:ext>
                  </a:extLst>
                </a:gridCol>
                <a:gridCol w="980486">
                  <a:extLst>
                    <a:ext uri="{9D8B030D-6E8A-4147-A177-3AD203B41FA5}">
                      <a16:colId xmlns:a16="http://schemas.microsoft.com/office/drawing/2014/main" val="3855930246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1570754690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3319533321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3773107175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2836853149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92915689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3986077706"/>
                    </a:ext>
                  </a:extLst>
                </a:gridCol>
              </a:tblGrid>
              <a:tr h="41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Estimated level at the CECR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HSK 2010/2012 Level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HSK 2010/2012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Words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国际中文教育中文水平等级标准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Chinese Proficiency Grading Standards for International Chinese Language Education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GF 0025–2021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GF 0025–2021</a:t>
                      </a:r>
                      <a:br>
                        <a:rPr lang="fr-BE" sz="1050" kern="10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Words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TOCFL</a:t>
                      </a:r>
                      <a:br>
                        <a:rPr lang="fr-BE" sz="1050" kern="10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TOCFL</a:t>
                      </a:r>
                      <a:br>
                        <a:rPr lang="en-US" sz="1000" kern="0">
                          <a:effectLst/>
                        </a:rPr>
                      </a:br>
                      <a:r>
                        <a:rPr lang="en-US" sz="1000" kern="0">
                          <a:effectLst/>
                        </a:rPr>
                        <a:t>Words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TBCL</a:t>
                      </a:r>
                      <a:br>
                        <a:rPr lang="en-US" sz="1000" kern="0">
                          <a:effectLst/>
                        </a:rPr>
                      </a:br>
                      <a:r>
                        <a:rPr lang="en-US" sz="1000" kern="0">
                          <a:effectLst/>
                        </a:rPr>
                        <a:t>Level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TBCL</a:t>
                      </a:r>
                      <a:br>
                        <a:rPr lang="en-US" sz="1000" kern="0">
                          <a:effectLst/>
                        </a:rPr>
                      </a:br>
                      <a:r>
                        <a:rPr lang="en-US" sz="1000" kern="0">
                          <a:effectLst/>
                        </a:rPr>
                        <a:t>Words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/>
                </a:tc>
                <a:extLst>
                  <a:ext uri="{0D108BD9-81ED-4DB2-BD59-A6C34878D82A}">
                    <a16:rowId xmlns:a16="http://schemas.microsoft.com/office/drawing/2014/main" val="2194827936"/>
                  </a:ext>
                </a:extLst>
              </a:tr>
              <a:tr h="1104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一级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150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準備級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Novice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準備級一級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Novice 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160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47345"/>
                  </a:ext>
                </a:extLst>
              </a:tr>
              <a:tr h="4870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二级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300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準備級二級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Novice 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393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Basic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準備級 </a:t>
                      </a:r>
                      <a:r>
                        <a:rPr lang="en-US" sz="1000" kern="0" dirty="0">
                          <a:effectLst/>
                        </a:rPr>
                        <a:t>Level 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396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443282"/>
                  </a:ext>
                </a:extLst>
              </a:tr>
              <a:tr h="4870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Level A1</a:t>
                      </a:r>
                      <a:endParaRPr lang="fr-BE" sz="105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三级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3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600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>
                          <a:effectLst/>
                        </a:rPr>
                        <a:t>初等</a:t>
                      </a:r>
                      <a:br>
                        <a:rPr lang="en-US" sz="1000" kern="0">
                          <a:effectLst/>
                        </a:rPr>
                      </a:br>
                      <a:r>
                        <a:rPr lang="en-US" sz="1000" kern="0">
                          <a:effectLst/>
                        </a:rPr>
                        <a:t>Beginner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一级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500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入門基礎級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Band 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入門級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1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740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入門級 </a:t>
                      </a:r>
                      <a:r>
                        <a:rPr lang="en-US" sz="1000" kern="0" dirty="0">
                          <a:effectLst/>
                        </a:rPr>
                        <a:t>Level 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798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74212"/>
                  </a:ext>
                </a:extLst>
              </a:tr>
              <a:tr h="4870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四级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4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1200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>
                          <a:effectLst/>
                        </a:rPr>
                        <a:t>二级</a:t>
                      </a:r>
                      <a:br>
                        <a:rPr lang="en-US" sz="1000" kern="0">
                          <a:effectLst/>
                        </a:rPr>
                      </a:br>
                      <a:r>
                        <a:rPr lang="en-US" sz="1000" kern="0">
                          <a:effectLst/>
                        </a:rPr>
                        <a:t>Level 2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1272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基礎級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1225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基礎級 </a:t>
                      </a:r>
                      <a:r>
                        <a:rPr lang="en-US" sz="1000" kern="0" dirty="0">
                          <a:effectLst/>
                        </a:rPr>
                        <a:t>Level 3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1254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60842"/>
                  </a:ext>
                </a:extLst>
              </a:tr>
              <a:tr h="487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Level A2</a:t>
                      </a:r>
                      <a:endParaRPr lang="fr-BE" sz="105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五级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2500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三级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3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2245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進階高階級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Band 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進階級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3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2399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Advanced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進階級</a:t>
                      </a:r>
                      <a:r>
                        <a:rPr lang="nl-BE" altLang="zh-TW" sz="1000" kern="0" dirty="0">
                          <a:effectLst/>
                        </a:rPr>
                        <a:t> </a:t>
                      </a:r>
                      <a:r>
                        <a:rPr lang="en-US" sz="1000" kern="0" dirty="0">
                          <a:effectLst/>
                        </a:rPr>
                        <a:t>Level 4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2669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6332"/>
                  </a:ext>
                </a:extLst>
              </a:tr>
              <a:tr h="56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Level B1</a:t>
                      </a:r>
                      <a:endParaRPr lang="fr-BE" sz="105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六级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5000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中等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Intermediate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四级</a:t>
                      </a:r>
                      <a:br>
                        <a:rPr lang="nl-BE" altLang="zh-CN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4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3245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高階級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4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4741</a:t>
                      </a:r>
                      <a:endParaRPr lang="fr-BE" sz="105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高階級 </a:t>
                      </a:r>
                      <a:r>
                        <a:rPr lang="en-US" sz="1000" kern="0" dirty="0">
                          <a:effectLst/>
                        </a:rPr>
                        <a:t>Level 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5288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39211"/>
                  </a:ext>
                </a:extLst>
              </a:tr>
              <a:tr h="567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五级</a:t>
                      </a:r>
                      <a:br>
                        <a:rPr lang="nl-BE" altLang="zh-CN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4316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90889"/>
                  </a:ext>
                </a:extLst>
              </a:tr>
              <a:tr h="373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Level B2</a:t>
                      </a:r>
                      <a:endParaRPr lang="fr-BE" sz="105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六级</a:t>
                      </a:r>
                      <a:br>
                        <a:rPr lang="nl-BE" altLang="zh-CN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5456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流利精通級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Band 3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流利級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7517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06182"/>
                  </a:ext>
                </a:extLst>
              </a:tr>
              <a:tr h="540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Level C1</a:t>
                      </a:r>
                      <a:endParaRPr lang="fr-BE" sz="105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高等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Advanced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CN" sz="1000" kern="0" dirty="0">
                          <a:effectLst/>
                        </a:rPr>
                        <a:t>七级</a:t>
                      </a:r>
                      <a:r>
                        <a:rPr lang="en-US" sz="1000" kern="0" dirty="0">
                          <a:effectLst/>
                        </a:rPr>
                        <a:t> Level 7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zh-CN" sz="1000" kern="0" dirty="0">
                          <a:effectLst/>
                        </a:rPr>
                        <a:t>八级</a:t>
                      </a:r>
                      <a:r>
                        <a:rPr lang="en-US" sz="1000" kern="0" dirty="0">
                          <a:effectLst/>
                        </a:rPr>
                        <a:t> Level 8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zh-CN" sz="1000" kern="0" dirty="0">
                          <a:effectLst/>
                        </a:rPr>
                        <a:t>九级</a:t>
                      </a:r>
                      <a:r>
                        <a:rPr lang="en-US" sz="1000" kern="0" dirty="0">
                          <a:effectLst/>
                        </a:rPr>
                        <a:t> Level 9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11092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Proficient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流利</a:t>
                      </a:r>
                      <a:r>
                        <a:rPr lang="en-US" sz="1000" kern="0" dirty="0">
                          <a:effectLst/>
                        </a:rPr>
                        <a:t>A</a:t>
                      </a:r>
                      <a:r>
                        <a:rPr lang="zh-TW" sz="1000" kern="0" dirty="0">
                          <a:effectLst/>
                        </a:rPr>
                        <a:t>級</a:t>
                      </a:r>
                      <a:r>
                        <a:rPr lang="nl-BE" altLang="zh-TW" sz="1000" kern="0" dirty="0">
                          <a:effectLst/>
                        </a:rPr>
                        <a:t> </a:t>
                      </a:r>
                      <a:r>
                        <a:rPr lang="en-US" sz="1000" kern="0" dirty="0">
                          <a:effectLst/>
                        </a:rPr>
                        <a:t>Level 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9432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39742"/>
                  </a:ext>
                </a:extLst>
              </a:tr>
              <a:tr h="540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</a:rPr>
                        <a:t>Level C2</a:t>
                      </a:r>
                      <a:endParaRPr lang="fr-BE" sz="105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精通級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br>
                        <a:rPr lang="en-US" sz="1000" kern="0" dirty="0">
                          <a:effectLst/>
                        </a:rPr>
                      </a:br>
                      <a:r>
                        <a:rPr lang="en-US" sz="1000" kern="0" dirty="0">
                          <a:effectLst/>
                        </a:rPr>
                        <a:t>Level 6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?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1000" kern="0" dirty="0">
                          <a:effectLst/>
                        </a:rPr>
                        <a:t>流利</a:t>
                      </a:r>
                      <a:r>
                        <a:rPr lang="en-US" sz="1000" kern="0" dirty="0">
                          <a:effectLst/>
                        </a:rPr>
                        <a:t>B</a:t>
                      </a:r>
                      <a:r>
                        <a:rPr lang="zh-TW" sz="1000" kern="0" dirty="0">
                          <a:effectLst/>
                        </a:rPr>
                        <a:t>級</a:t>
                      </a:r>
                      <a:r>
                        <a:rPr lang="en-US" sz="1000" kern="0" dirty="0">
                          <a:effectLst/>
                        </a:rPr>
                        <a:t>Level 7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84" marR="2784" marT="2784" marB="2784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14425</a:t>
                      </a:r>
                      <a:endParaRPr lang="fr-BE" sz="105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19" marR="17819" marT="8909" marB="890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1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3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9A437-1246-6492-033E-EFB57121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/>
              <a:t>Chengyu</a:t>
            </a:r>
            <a:r>
              <a:rPr lang="en-GB" noProof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in Chinese official standards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2435D39-67B4-92C9-A35A-87C61FF1E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07839"/>
              </p:ext>
            </p:extLst>
          </p:nvPr>
        </p:nvGraphicFramePr>
        <p:xfrm>
          <a:off x="989013" y="1685925"/>
          <a:ext cx="81711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795">
                  <a:extLst>
                    <a:ext uri="{9D8B030D-6E8A-4147-A177-3AD203B41FA5}">
                      <a16:colId xmlns:a16="http://schemas.microsoft.com/office/drawing/2014/main" val="1203850970"/>
                    </a:ext>
                  </a:extLst>
                </a:gridCol>
                <a:gridCol w="2318668">
                  <a:extLst>
                    <a:ext uri="{9D8B030D-6E8A-4147-A177-3AD203B41FA5}">
                      <a16:colId xmlns:a16="http://schemas.microsoft.com/office/drawing/2014/main" val="746270843"/>
                    </a:ext>
                  </a:extLst>
                </a:gridCol>
                <a:gridCol w="1766922">
                  <a:extLst>
                    <a:ext uri="{9D8B030D-6E8A-4147-A177-3AD203B41FA5}">
                      <a16:colId xmlns:a16="http://schemas.microsoft.com/office/drawing/2014/main" val="4105330789"/>
                    </a:ext>
                  </a:extLst>
                </a:gridCol>
                <a:gridCol w="2042795">
                  <a:extLst>
                    <a:ext uri="{9D8B030D-6E8A-4147-A177-3AD203B41FA5}">
                      <a16:colId xmlns:a16="http://schemas.microsoft.com/office/drawing/2014/main" val="1934069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HSK 2010-2012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0" noProof="0" dirty="0">
                          <a:effectLst/>
                        </a:rPr>
                        <a:t>GF 0025–2021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TOCFL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TBCL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4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115 </a:t>
                      </a:r>
                      <a:r>
                        <a:rPr lang="en-GB" i="1" noProof="0" dirty="0"/>
                        <a:t>chengyu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410 </a:t>
                      </a:r>
                      <a:r>
                        <a:rPr lang="en-GB" i="1" noProof="0" dirty="0"/>
                        <a:t>chengyu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22 </a:t>
                      </a:r>
                      <a:r>
                        <a:rPr lang="en-GB" i="1" noProof="0" dirty="0"/>
                        <a:t>chengyu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863 </a:t>
                      </a:r>
                      <a:r>
                        <a:rPr lang="en-GB" i="1" noProof="0" dirty="0"/>
                        <a:t>chengyu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8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Level 5 and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Level 4 to 9</a:t>
                      </a:r>
                    </a:p>
                    <a:p>
                      <a:r>
                        <a:rPr lang="en-GB" noProof="0" dirty="0"/>
                        <a:t>+ 2 items in 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Level 5 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Level 4 to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67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&gt; A2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&gt; B1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&gt; B2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&gt; A2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26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0F9BA-CB5E-CDC0-D920-D7B5585F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Pilot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6CFE8-D8A2-E5C6-06AA-375D5712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Provide MA1 students with a text containing several </a:t>
            </a:r>
            <a:r>
              <a:rPr lang="en-GB" i="1" noProof="0" dirty="0"/>
              <a:t>chengyu</a:t>
            </a:r>
            <a:r>
              <a:rPr lang="en-GB" noProof="0" dirty="0"/>
              <a:t>, instructing them to identify them without reference material and then to translate the text into French using only bilingual dictionaries.</a:t>
            </a:r>
          </a:p>
          <a:p>
            <a:r>
              <a:rPr lang="en-GB" noProof="0" dirty="0"/>
              <a:t>Text data: 1076 characters</a:t>
            </a:r>
          </a:p>
          <a:p>
            <a:r>
              <a:rPr lang="en-GB" noProof="0" dirty="0"/>
              <a:t>Source : </a:t>
            </a:r>
            <a:r>
              <a:rPr lang="en-GB" noProof="0" dirty="0" err="1"/>
              <a:t>中级汉语阅读与写作教程</a:t>
            </a:r>
            <a:r>
              <a:rPr lang="en-GB" noProof="0" dirty="0"/>
              <a:t> (</a:t>
            </a:r>
            <a:r>
              <a:rPr lang="en-GB" i="1" noProof="0" dirty="0"/>
              <a:t>Intermediate Chinese Reading and Writing Course</a:t>
            </a:r>
            <a:r>
              <a:rPr lang="en-GB" noProof="0" dirty="0"/>
              <a:t>), 2006, p.151. </a:t>
            </a:r>
          </a:p>
          <a:p>
            <a:r>
              <a:rPr lang="en-GB" noProof="0" dirty="0"/>
              <a:t>Level : HSK 5-6, contains 14 </a:t>
            </a:r>
            <a:r>
              <a:rPr lang="en-GB" i="1" noProof="0" dirty="0"/>
              <a:t>chengyu</a:t>
            </a:r>
            <a:r>
              <a:rPr lang="en-GB" noProof="0" dirty="0"/>
              <a:t>. </a:t>
            </a:r>
          </a:p>
          <a:p>
            <a:endParaRPr lang="en-GB" i="0" noProof="0" dirty="0"/>
          </a:p>
        </p:txBody>
      </p:sp>
    </p:spTree>
    <p:extLst>
      <p:ext uri="{BB962C8B-B14F-4D97-AF65-F5344CB8AC3E}">
        <p14:creationId xmlns:p14="http://schemas.microsoft.com/office/powerpoint/2010/main" val="105812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5D35F-BE06-3D3D-11B1-EB297D3C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Pilot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FB042-DCB3-7B26-BE3D-0C13E435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noProof="0" dirty="0"/>
              <a:t>小孩是人群中的矮人族，他们直立行走，但更多的时候是趴着。他们热爱土地，热爱自由，以玩为生活的主要内容，一脑子玩的思想。小孩的眼睛长得和大人不同，随时能看见大人看不见的东西，如一些微生物，一些飞行物，各类甲虫，并立即与之厮混在一起，不觉得自己跟这些东西有什么两样。小孩的耳朵也设计得很特别，随时听不见大人的呼喊。小孩是天生的自然主义者，他们以为自己降临到这个世界就是专门来玩的。</a:t>
            </a:r>
          </a:p>
          <a:p>
            <a:r>
              <a:rPr lang="en-GB" sz="1400" noProof="0" dirty="0"/>
              <a:t>小孩有自己的社会组织，分布于各地。一个小孩无论走到哪里，都能用个人方式飞快地找到组织，并积极向组织靠拢。这个组织一向从事逃避成人社会的管束，破坏大人的规矩，把家长的话当做耳边风等一系列抵抗活动，主要表现在每天集体把衣服弄脏。小孩普遍崇尚</a:t>
            </a:r>
            <a:r>
              <a:rPr lang="en-GB" sz="1400" noProof="0" dirty="0">
                <a:highlight>
                  <a:srgbClr val="00FF00"/>
                </a:highlight>
              </a:rPr>
              <a:t>不修边幅</a:t>
            </a:r>
            <a:r>
              <a:rPr lang="en-GB" sz="1400" noProof="0" dirty="0"/>
              <a:t>，经常反穿鞋子，</a:t>
            </a:r>
            <a:r>
              <a:rPr lang="en-GB" sz="1400" noProof="0" dirty="0">
                <a:highlight>
                  <a:srgbClr val="00FF00"/>
                </a:highlight>
              </a:rPr>
              <a:t>衣冠不整</a:t>
            </a:r>
            <a:r>
              <a:rPr lang="en-GB" sz="1400" noProof="0" dirty="0"/>
              <a:t>，以区别于成人社会的</a:t>
            </a:r>
            <a:r>
              <a:rPr lang="en-GB" sz="1400" noProof="0" dirty="0">
                <a:highlight>
                  <a:srgbClr val="00FF00"/>
                </a:highlight>
              </a:rPr>
              <a:t>衣冠楚楚</a:t>
            </a:r>
            <a:r>
              <a:rPr lang="en-GB" sz="1400" noProof="0" dirty="0"/>
              <a:t>，</a:t>
            </a:r>
            <a:r>
              <a:rPr lang="en-GB" sz="1400" noProof="0" dirty="0">
                <a:highlight>
                  <a:srgbClr val="00FF00"/>
                </a:highlight>
              </a:rPr>
              <a:t>道貌岸然</a:t>
            </a:r>
            <a:r>
              <a:rPr lang="en-GB" sz="1400" noProof="0" dirty="0"/>
              <a:t>。小孩以为以一身肮脏换取快乐是再值不过的，何况衣服是大人花钱买的，钱本来就是脏的。一群小孩中最脏的那几个往往是组织里的核心人物，负责领导大家四处寻找</a:t>
            </a:r>
            <a:r>
              <a:rPr lang="en-GB" sz="1400" noProof="0" dirty="0">
                <a:highlight>
                  <a:srgbClr val="00FF00"/>
                </a:highlight>
              </a:rPr>
              <a:t>乱七八糟</a:t>
            </a:r>
            <a:r>
              <a:rPr lang="en-GB" sz="1400" noProof="0" dirty="0"/>
              <a:t>的地方作为据点。他们活跃于沙坑、泥堡，啸聚于砖垛、石堆，潜伏于草丛、墙脚，在这些地带</a:t>
            </a:r>
            <a:r>
              <a:rPr lang="en-GB" sz="1400" noProof="0" dirty="0">
                <a:highlight>
                  <a:srgbClr val="00FF00"/>
                </a:highlight>
              </a:rPr>
              <a:t>摸爬滚打</a:t>
            </a:r>
            <a:r>
              <a:rPr lang="en-GB" sz="1400" noProof="0" dirty="0"/>
              <a:t>。由于他们刚从天堂来到世界不久，我们只好相信小孩惯常出没的地带与天堂里的情形</a:t>
            </a:r>
            <a:r>
              <a:rPr lang="en-GB" sz="1400" noProof="0" dirty="0">
                <a:highlight>
                  <a:srgbClr val="00FF00"/>
                </a:highlight>
              </a:rPr>
              <a:t>大致相同</a:t>
            </a:r>
            <a:r>
              <a:rPr lang="en-GB" sz="1400" noProof="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3098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D9DCF-6D35-A80D-B189-426DEBBB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Pilot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9002C-6EDC-02CC-1A5F-81BAA77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480097"/>
          </a:xfrm>
        </p:spPr>
        <p:txBody>
          <a:bodyPr>
            <a:normAutofit fontScale="85000" lnSpcReduction="20000"/>
          </a:bodyPr>
          <a:lstStyle/>
          <a:p>
            <a:r>
              <a:rPr lang="en-GB" sz="1700" noProof="0" dirty="0"/>
              <a:t>小孩与小孩</a:t>
            </a:r>
            <a:r>
              <a:rPr lang="en-GB" sz="1700" noProof="0" dirty="0">
                <a:highlight>
                  <a:srgbClr val="00FF00"/>
                </a:highlight>
              </a:rPr>
              <a:t>有福同享</a:t>
            </a:r>
            <a:r>
              <a:rPr lang="en-GB" sz="1700" noProof="0" dirty="0"/>
              <a:t>，有块饼干大家啃，一粒糖果大家轮着舔。小孩喜欢很神秘地藏在某处，像鸵鸟一样把整个屁股都露在外面，自以为藏得很严实。小孩口袋里的宝贝，在大人看来全是废物，那是一些石块，一些铁片、木棒、皮筋和瓶盖，不知他们留有何用。小孩要把相当一部分精力投注到一些创世纪的活动中。他们用吐唾液和撒尿的方式和泥，捏出许多小泥人。一个新的世界就这样诞生了。</a:t>
            </a:r>
          </a:p>
          <a:p>
            <a:r>
              <a:rPr lang="en-GB" sz="1700" noProof="0" dirty="0"/>
              <a:t>你是大人，小孩敢做的事情你不一定敢做。小孩敢在任何场合</a:t>
            </a:r>
            <a:r>
              <a:rPr lang="en-GB" sz="1700" noProof="0" dirty="0">
                <a:highlight>
                  <a:srgbClr val="00FF00"/>
                </a:highlight>
              </a:rPr>
              <a:t>号啕大哭</a:t>
            </a:r>
            <a:r>
              <a:rPr lang="en-GB" sz="1700" noProof="0" dirty="0"/>
              <a:t>，你不敢；小孩敢用脏屁股坐到家中洁净的沙发和床上，或站在玻璃茶几上往下跳，你也不敢；小孩还敢把你公司的重要文件折成纸飞机、小船，用来飞翔和航行，甚至撕成雪花乱撒。这个打死你也不敢。</a:t>
            </a:r>
          </a:p>
          <a:p>
            <a:r>
              <a:rPr lang="en-GB" sz="1700" noProof="0" dirty="0"/>
              <a:t>成人比小孩只不过把表面的不洁净藏到内心。每一个成人都怀念童年，却再也回不到童年了。所谓“</a:t>
            </a:r>
            <a:r>
              <a:rPr lang="en-GB" sz="1700" noProof="0" dirty="0">
                <a:highlight>
                  <a:srgbClr val="00FF00"/>
                </a:highlight>
              </a:rPr>
              <a:t>返老还童</a:t>
            </a:r>
            <a:r>
              <a:rPr lang="en-GB" sz="1700" noProof="0" dirty="0"/>
              <a:t>”，所谓“</a:t>
            </a:r>
            <a:r>
              <a:rPr lang="en-GB" sz="1700" noProof="0" dirty="0">
                <a:highlight>
                  <a:srgbClr val="00FF00"/>
                </a:highlight>
              </a:rPr>
              <a:t>童心未泯</a:t>
            </a:r>
            <a:r>
              <a:rPr lang="en-GB" sz="1700" noProof="0" dirty="0"/>
              <a:t>”，只不过是成人的追求和希望达到的境界。小孩的天真、纯洁、无私、诚实以及坦率，永远都是成人社会的一面镜子。</a:t>
            </a:r>
          </a:p>
          <a:p>
            <a:r>
              <a:rPr lang="en-GB" sz="1700" noProof="0" dirty="0"/>
              <a:t>每一个小孩都要告别自己的时代，走向成人社会。这是小孩悲剧的开始。说谎，是小孩进入成人世界的第一个标志；吃独食表明小孩在继续长大，为第二个标志；知道了钱的用处并利用它，是第三个标志。这样的小孩已经开始脱离集体的社会组织。</a:t>
            </a:r>
            <a:r>
              <a:rPr lang="en-GB" sz="1700" noProof="0" dirty="0">
                <a:highlight>
                  <a:srgbClr val="00FF00"/>
                </a:highlight>
              </a:rPr>
              <a:t>有朝一日</a:t>
            </a:r>
            <a:r>
              <a:rPr lang="en-GB" sz="1700" noProof="0" dirty="0"/>
              <a:t>，昔日的小孩朝你走来，他们身材高挑、</a:t>
            </a:r>
            <a:r>
              <a:rPr lang="en-GB" sz="1700" noProof="0" dirty="0">
                <a:highlight>
                  <a:srgbClr val="00FF00"/>
                </a:highlight>
              </a:rPr>
              <a:t>风度翩翩</a:t>
            </a:r>
            <a:r>
              <a:rPr lang="en-GB" sz="1700" noProof="0" dirty="0"/>
              <a:t>、</a:t>
            </a:r>
            <a:r>
              <a:rPr lang="en-GB" sz="1700" noProof="0" dirty="0">
                <a:highlight>
                  <a:srgbClr val="00FF00"/>
                </a:highlight>
              </a:rPr>
              <a:t>仪态万方</a:t>
            </a:r>
            <a:r>
              <a:rPr lang="en-GB" sz="1700" noProof="0" dirty="0"/>
              <a:t>、举止得体，你就知道他们已经彻底沦落为成人。</a:t>
            </a:r>
          </a:p>
          <a:p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49128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D95D7-48B6-CB82-8D4D-33A142C5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nl-BE" altLang="zh-CN" dirty="0"/>
              <a:t>Example of dictionary entry used by the students (</a:t>
            </a:r>
            <a:r>
              <a:rPr kumimoji="1" lang="nl-BE" altLang="zh-CN" i="1" dirty="0"/>
              <a:t>Grand Ricci</a:t>
            </a:r>
            <a:r>
              <a:rPr kumimoji="1" lang="nl-BE" altLang="zh-CN" dirty="0"/>
              <a:t>, Pleco &amp; </a:t>
            </a:r>
            <a:r>
              <a:rPr kumimoji="1" lang="nl-BE" altLang="zh-CN" i="1" dirty="0"/>
              <a:t>Chengyu Cidian </a:t>
            </a:r>
            <a:r>
              <a:rPr kumimoji="1" lang="nl-BE" altLang="zh-CN" dirty="0"/>
              <a:t>2009</a:t>
            </a:r>
            <a:r>
              <a:rPr kumimoji="1" lang="nl-BE" altLang="zh-CN" i="1" dirty="0"/>
              <a:t>).</a:t>
            </a:r>
            <a:endParaRPr kumimoji="1" lang="zh-CN" altLang="fr-FR" i="1" dirty="0"/>
          </a:p>
        </p:txBody>
      </p:sp>
      <p:pic>
        <p:nvPicPr>
          <p:cNvPr id="7" name="Espace réservé du contenu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A3ED8AE-CA05-6854-F8EC-4A880D5AA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0" y="1942071"/>
            <a:ext cx="4658430" cy="4368787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7BD1898-DA20-ECF3-FA2A-A8B93195E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3" y="1942071"/>
            <a:ext cx="3114063" cy="43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3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4DC3C-75B4-BB20-EAE9-2A8A94C5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A glimpse of the data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52F2144-C834-817E-CF7A-633E29F90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869713"/>
              </p:ext>
            </p:extLst>
          </p:nvPr>
        </p:nvGraphicFramePr>
        <p:xfrm>
          <a:off x="622715" y="1112901"/>
          <a:ext cx="10946569" cy="56083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6912">
                  <a:extLst>
                    <a:ext uri="{9D8B030D-6E8A-4147-A177-3AD203B41FA5}">
                      <a16:colId xmlns:a16="http://schemas.microsoft.com/office/drawing/2014/main" val="1781406979"/>
                    </a:ext>
                  </a:extLst>
                </a:gridCol>
                <a:gridCol w="1842512">
                  <a:extLst>
                    <a:ext uri="{9D8B030D-6E8A-4147-A177-3AD203B41FA5}">
                      <a16:colId xmlns:a16="http://schemas.microsoft.com/office/drawing/2014/main" val="2720257504"/>
                    </a:ext>
                  </a:extLst>
                </a:gridCol>
                <a:gridCol w="2323317">
                  <a:extLst>
                    <a:ext uri="{9D8B030D-6E8A-4147-A177-3AD203B41FA5}">
                      <a16:colId xmlns:a16="http://schemas.microsoft.com/office/drawing/2014/main" val="3974262510"/>
                    </a:ext>
                  </a:extLst>
                </a:gridCol>
                <a:gridCol w="1604972">
                  <a:extLst>
                    <a:ext uri="{9D8B030D-6E8A-4147-A177-3AD203B41FA5}">
                      <a16:colId xmlns:a16="http://schemas.microsoft.com/office/drawing/2014/main" val="3026919422"/>
                    </a:ext>
                  </a:extLst>
                </a:gridCol>
                <a:gridCol w="1824428">
                  <a:extLst>
                    <a:ext uri="{9D8B030D-6E8A-4147-A177-3AD203B41FA5}">
                      <a16:colId xmlns:a16="http://schemas.microsoft.com/office/drawing/2014/main" val="2847872133"/>
                    </a:ext>
                  </a:extLst>
                </a:gridCol>
                <a:gridCol w="1824428">
                  <a:extLst>
                    <a:ext uri="{9D8B030D-6E8A-4147-A177-3AD203B41FA5}">
                      <a16:colId xmlns:a16="http://schemas.microsoft.com/office/drawing/2014/main" val="2702130218"/>
                    </a:ext>
                  </a:extLst>
                </a:gridCol>
              </a:tblGrid>
              <a:tr h="331394">
                <a:tc>
                  <a:txBody>
                    <a:bodyPr/>
                    <a:lstStyle/>
                    <a:p>
                      <a:r>
                        <a:rPr lang="en-GB" sz="1600" i="1" noProof="0" dirty="0"/>
                        <a:t>Chengyu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Student translation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Student translation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/>
                        <a:t>Chengyu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Student translation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Student translation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77685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不修边幅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laisser-aller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le désordre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有福同享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partagent leurs bonheurs sans compter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partagent tout entre 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732353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衣冠不整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s’habillent n’importe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leurs habits de travers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号啕大哭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pleurent à grands sanglots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pleurer à chaudes larmes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89546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衣冠楚楚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bien vêtus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l’élégance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返老还童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retomber en enfance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retrouver sa jeunesse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60162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道貌岸然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/>
                        <a:t>sérieux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/>
                        <a:t>bien lissée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童心未泯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garder une âme d’enfant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garder une âme d’enfant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631670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乱七八糟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les plus en désordre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pleins de poussière et de mystères</a:t>
                      </a:r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有朝一日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puis, un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un jour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57777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摸爬滚打</a:t>
                      </a:r>
                      <a:endParaRPr lang="fr-FR" sz="1600" noProof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surmontent diverses épreuves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rampant, grimpant, roulant avec énergie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风度翩翩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élégant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élégants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24573"/>
                  </a:ext>
                </a:extLst>
              </a:tr>
              <a:tr h="33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 err="1"/>
                        <a:t>大致相同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similaires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ressemblent un peu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/>
                        <a:t>仪态万方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plein d’assurance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pleins de charme, d’assurances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5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8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1750D-4F5D-3414-EBDB-E586BC90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9A6467-6E12-8D7D-802D-95C836BE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445052"/>
          </a:xfrm>
        </p:spPr>
        <p:txBody>
          <a:bodyPr>
            <a:normAutofit fontScale="85000" lnSpcReduction="10000"/>
          </a:bodyPr>
          <a:lstStyle/>
          <a:p>
            <a:r>
              <a:rPr lang="en-GB" noProof="0" dirty="0"/>
              <a:t>Salient points elucidated: </a:t>
            </a:r>
          </a:p>
          <a:p>
            <a:pPr marL="702900" lvl="1" indent="-342900">
              <a:buFont typeface="Wingdings" pitchFamily="2" charset="2"/>
              <a:buChar char="Ø"/>
            </a:pPr>
            <a:r>
              <a:rPr lang="en-GB" i="0" noProof="0" dirty="0"/>
              <a:t>the difficulty in recognizing </a:t>
            </a:r>
            <a:r>
              <a:rPr lang="en-GB" noProof="0" dirty="0"/>
              <a:t>chengyu </a:t>
            </a:r>
            <a:r>
              <a:rPr lang="en-GB" i="0" noProof="0" dirty="0"/>
              <a:t>(approximately 60% recognized, and 2 erroneous </a:t>
            </a:r>
            <a:r>
              <a:rPr lang="en-GB" noProof="0" dirty="0"/>
              <a:t>chengyu</a:t>
            </a:r>
            <a:r>
              <a:rPr lang="en-GB" i="0" noProof="0" dirty="0"/>
              <a:t>). </a:t>
            </a:r>
          </a:p>
          <a:p>
            <a:pPr marL="1422900" lvl="2" indent="-342900">
              <a:buFont typeface="Wingdings" pitchFamily="2" charset="2"/>
              <a:buChar char="Ø"/>
            </a:pPr>
            <a:r>
              <a:rPr lang="en-GB" noProof="0" dirty="0"/>
              <a:t>Generally, </a:t>
            </a:r>
            <a:r>
              <a:rPr lang="en-GB" noProof="0" dirty="0" err="1"/>
              <a:t>compositionnal</a:t>
            </a:r>
            <a:r>
              <a:rPr lang="en-GB" noProof="0" dirty="0"/>
              <a:t> </a:t>
            </a:r>
            <a:r>
              <a:rPr lang="en-GB" i="1" noProof="0" dirty="0"/>
              <a:t>chengyu </a:t>
            </a:r>
            <a:r>
              <a:rPr lang="en-GB" noProof="0" dirty="0"/>
              <a:t>were more difficult to identify </a:t>
            </a:r>
            <a:br>
              <a:rPr lang="en-GB" noProof="0" dirty="0"/>
            </a:br>
            <a:r>
              <a:rPr lang="en-GB" noProof="0" dirty="0"/>
              <a:t>(// Conti, 2020 =&gt; the metaphorical value of chengyu positively influences its learning and memorisation &gt;&lt; Petrovčič [2022] and Wang &amp; Luo [2019])</a:t>
            </a:r>
            <a:endParaRPr lang="en-GB" i="0" noProof="0" dirty="0"/>
          </a:p>
          <a:p>
            <a:pPr marL="702900" lvl="1" indent="-342900">
              <a:buFont typeface="Wingdings" pitchFamily="2" charset="2"/>
              <a:buChar char="Ø"/>
            </a:pPr>
            <a:r>
              <a:rPr lang="en-GB" i="0" noProof="0" dirty="0"/>
              <a:t>the restrictive nature of bilingual dictionary entries and the shortcomings of monolingual dictionaries : need of more learning dictionaries with appropriate examples (// grammatical functions) and that selects </a:t>
            </a:r>
            <a:r>
              <a:rPr lang="en-GB" noProof="0" dirty="0"/>
              <a:t>chengyu</a:t>
            </a:r>
            <a:r>
              <a:rPr lang="en-GB" i="0" noProof="0" dirty="0"/>
              <a:t> according to frequency and student levels. </a:t>
            </a:r>
          </a:p>
          <a:p>
            <a:pPr marL="702900" lvl="1" indent="-342900">
              <a:buFont typeface="Wingdings" pitchFamily="2" charset="2"/>
              <a:buChar char="Ø"/>
            </a:pPr>
            <a:r>
              <a:rPr lang="en-GB" i="0" noProof="0" dirty="0"/>
              <a:t>the necessity for including </a:t>
            </a:r>
            <a:r>
              <a:rPr lang="en-GB" noProof="0" dirty="0"/>
              <a:t>chengyu</a:t>
            </a:r>
            <a:r>
              <a:rPr lang="en-GB" i="0" noProof="0" dirty="0"/>
              <a:t> in translation curricula : </a:t>
            </a:r>
            <a:r>
              <a:rPr lang="en-GB" b="1" i="0" noProof="0" dirty="0"/>
              <a:t>but how?</a:t>
            </a:r>
            <a:endParaRPr lang="en-GB" b="1" noProof="0" dirty="0"/>
          </a:p>
          <a:p>
            <a:pPr lvl="1"/>
            <a:endParaRPr lang="en-GB" i="0" noProof="0" dirty="0"/>
          </a:p>
        </p:txBody>
      </p:sp>
    </p:spTree>
    <p:extLst>
      <p:ext uri="{BB962C8B-B14F-4D97-AF65-F5344CB8AC3E}">
        <p14:creationId xmlns:p14="http://schemas.microsoft.com/office/powerpoint/2010/main" val="141630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E8BB4-DC5B-9672-4B86-BB8B287C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Context of Chinese translation teaching </a:t>
            </a:r>
            <a:br>
              <a:rPr lang="en-GB" noProof="0" dirty="0"/>
            </a:br>
            <a:r>
              <a:rPr lang="en-GB" noProof="0" dirty="0"/>
              <a:t>in French-speaking Belgium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7BBD76-0D1A-28FC-3FB7-BE4A6526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/>
              <a:t>Two universities in French-speaking Belgium:</a:t>
            </a:r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Brussels since 2005 (ISTI university college, then Université libre de </a:t>
            </a:r>
            <a:r>
              <a:rPr lang="en-GB" noProof="0" dirty="0" err="1"/>
              <a:t>Bruxelles</a:t>
            </a:r>
            <a:r>
              <a:rPr lang="en-GB" noProof="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Mons in 2015 (Université de Mons)</a:t>
            </a:r>
          </a:p>
          <a:p>
            <a:r>
              <a:rPr lang="en-GB" noProof="0" dirty="0"/>
              <a:t>5-year program: undergraduate (3 years) + graduate (2 years)</a:t>
            </a:r>
          </a:p>
          <a:p>
            <a:r>
              <a:rPr lang="en-GB" noProof="0" dirty="0"/>
              <a:t>No prior knowledge of Chinese required =&gt; teaching of Chinese language (phonetics, writing, grammar, vocabulary) from zero. Students continue to learn the language alongside translation techniques up to the final year of the curriculum. </a:t>
            </a:r>
          </a:p>
          <a:p>
            <a:r>
              <a:rPr lang="en-GB" noProof="0" dirty="0"/>
              <a:t>Introduction to Chinese-French translation in the 2</a:t>
            </a:r>
            <a:r>
              <a:rPr lang="en-GB" baseline="30000" noProof="0" dirty="0"/>
              <a:t>nd</a:t>
            </a:r>
            <a:r>
              <a:rPr lang="en-GB" noProof="0" dirty="0"/>
              <a:t> year, with an additional overview of China’s ancient and contemporary history and culture. </a:t>
            </a:r>
          </a:p>
        </p:txBody>
      </p:sp>
    </p:spTree>
    <p:extLst>
      <p:ext uri="{BB962C8B-B14F-4D97-AF65-F5344CB8AC3E}">
        <p14:creationId xmlns:p14="http://schemas.microsoft.com/office/powerpoint/2010/main" val="266776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8AAE32-5E45-0923-E7F1-458FFE0B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en-GB" noProof="0" dirty="0"/>
              <a:t>Food for thought</a:t>
            </a:r>
            <a:endParaRPr kumimoji="1"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53B7F-C0D6-021F-E1CB-90471012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99" y="2361600"/>
            <a:ext cx="4550870" cy="41011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GB" sz="1700" noProof="0" dirty="0"/>
              <a:t>Zhang et al.’s scale for assessing difficulty of </a:t>
            </a:r>
            <a:r>
              <a:rPr lang="en-GB" sz="1700" i="1" noProof="0" dirty="0"/>
              <a:t>chengyu</a:t>
            </a:r>
            <a:r>
              <a:rPr lang="en-GB" sz="1700" noProof="0" dirty="0"/>
              <a:t>  (2019, pp. 145-146) takes into account the specific difficulties encountered by foreign learners</a:t>
            </a:r>
            <a:r>
              <a:rPr lang="en-GB" sz="1700" dirty="0"/>
              <a:t> — including translators-to-be</a:t>
            </a:r>
            <a:r>
              <a:rPr lang="en-GB" sz="1700" noProof="0" dirty="0"/>
              <a:t>. We cannot rely on the intuition of native speakers in order to develop teaching materials for foreigners (Zhang et al., 2019, p. 145-147).</a:t>
            </a:r>
          </a:p>
          <a:p>
            <a:pPr>
              <a:lnSpc>
                <a:spcPct val="140000"/>
              </a:lnSpc>
            </a:pPr>
            <a:r>
              <a:rPr lang="en-GB" sz="1700" noProof="0" dirty="0"/>
              <a:t>Scale from 4 to 17 by adding the figures:</a:t>
            </a:r>
          </a:p>
          <a:p>
            <a:pPr marL="1365750" lvl="2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700" noProof="0" dirty="0"/>
              <a:t>4-7 (easy)</a:t>
            </a:r>
          </a:p>
          <a:p>
            <a:pPr marL="1365750" lvl="2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700" noProof="0" dirty="0"/>
              <a:t>8-12 (relatively complex) </a:t>
            </a:r>
          </a:p>
          <a:p>
            <a:pPr marL="1365750" lvl="2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&gt;</a:t>
            </a:r>
            <a:r>
              <a:rPr lang="en-GB" sz="1700" noProof="0" dirty="0"/>
              <a:t>13 (very complex) </a:t>
            </a:r>
          </a:p>
          <a:p>
            <a:pPr>
              <a:lnSpc>
                <a:spcPct val="140000"/>
              </a:lnSpc>
            </a:pPr>
            <a:endParaRPr kumimoji="1" lang="en-GB" sz="1700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28D0279-8D59-2673-F627-9967C3BD1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685"/>
              </p:ext>
            </p:extLst>
          </p:nvPr>
        </p:nvGraphicFramePr>
        <p:xfrm>
          <a:off x="6651126" y="840132"/>
          <a:ext cx="5211675" cy="5175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722">
                  <a:extLst>
                    <a:ext uri="{9D8B030D-6E8A-4147-A177-3AD203B41FA5}">
                      <a16:colId xmlns:a16="http://schemas.microsoft.com/office/drawing/2014/main" val="1316933384"/>
                    </a:ext>
                  </a:extLst>
                </a:gridCol>
                <a:gridCol w="1549104">
                  <a:extLst>
                    <a:ext uri="{9D8B030D-6E8A-4147-A177-3AD203B41FA5}">
                      <a16:colId xmlns:a16="http://schemas.microsoft.com/office/drawing/2014/main" val="1861602871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365604417"/>
                    </a:ext>
                  </a:extLst>
                </a:gridCol>
                <a:gridCol w="768081">
                  <a:extLst>
                    <a:ext uri="{9D8B030D-6E8A-4147-A177-3AD203B41FA5}">
                      <a16:colId xmlns:a16="http://schemas.microsoft.com/office/drawing/2014/main" val="1416622214"/>
                    </a:ext>
                  </a:extLst>
                </a:gridCol>
              </a:tblGrid>
              <a:tr h="24258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Category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Parameter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Type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Value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3492378471"/>
                  </a:ext>
                </a:extLst>
              </a:tr>
              <a:tr h="242582">
                <a:tc row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Semantical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Opacity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Transparent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1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1097619253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Semi-transparent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4045001543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Opaque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3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3479969806"/>
                  </a:ext>
                </a:extLst>
              </a:tr>
              <a:tr h="646886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Type of morpheme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Easily confused characters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1448269791"/>
                  </a:ext>
                </a:extLst>
              </a:tr>
              <a:tr h="444734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From classical Chinese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3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4019859013"/>
                  </a:ext>
                </a:extLst>
              </a:tr>
              <a:tr h="242582">
                <a:tc row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Grammatical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Structure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Symmetrical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1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2772751069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Asymmetrical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2922426159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Syntactic role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Predicate </a:t>
                      </a:r>
                      <a:r>
                        <a:rPr lang="en-GB" sz="1300" kern="100" noProof="0" dirty="0" err="1">
                          <a:effectLst/>
                        </a:rPr>
                        <a:t>谓语性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3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2400885088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Verb </a:t>
                      </a:r>
                      <a:r>
                        <a:rPr lang="en-GB" sz="1300" kern="100" noProof="0" dirty="0" err="1">
                          <a:effectLst/>
                        </a:rPr>
                        <a:t>动词性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1730906858"/>
                  </a:ext>
                </a:extLst>
              </a:tr>
              <a:tr h="444734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Determiner </a:t>
                      </a:r>
                      <a:r>
                        <a:rPr lang="en-GB" sz="1300" kern="100" noProof="0" dirty="0" err="1">
                          <a:effectLst/>
                        </a:rPr>
                        <a:t>定语性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3259719278"/>
                  </a:ext>
                </a:extLst>
              </a:tr>
              <a:tr h="242582">
                <a:tc rowSpan="7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Pragmatical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Connotation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Positive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3066026448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Pejorative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418960304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Neutral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0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2803461763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Cultural reference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Present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3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3163336211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Absent 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0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270464637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Collocation restriction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Present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2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2510759337"/>
                  </a:ext>
                </a:extLst>
              </a:tr>
              <a:tr h="242582"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Absent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300" kern="100" noProof="0" dirty="0">
                          <a:effectLst/>
                        </a:rPr>
                        <a:t>0</a:t>
                      </a:r>
                      <a:endParaRPr lang="en-GB" sz="1300" kern="100" noProof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5807" marR="75807" marT="0" marB="0" anchor="ctr"/>
                </a:tc>
                <a:extLst>
                  <a:ext uri="{0D108BD9-81ED-4DB2-BD59-A6C34878D82A}">
                    <a16:rowId xmlns:a16="http://schemas.microsoft.com/office/drawing/2014/main" val="100239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5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536AA-B234-F804-BE40-CD6CCC63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Food for thought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E0B1F-52BB-C5A5-07A8-460F958A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776786"/>
          </a:xfrm>
        </p:spPr>
        <p:txBody>
          <a:bodyPr>
            <a:normAutofit fontScale="70000" lnSpcReduction="20000"/>
          </a:bodyPr>
          <a:lstStyle/>
          <a:p>
            <a:r>
              <a:rPr lang="en-GB" noProof="0" dirty="0"/>
              <a:t>Working on the didactics of </a:t>
            </a:r>
            <a:r>
              <a:rPr lang="en-GB" i="1" noProof="0" dirty="0"/>
              <a:t>chengyu</a:t>
            </a:r>
            <a:r>
              <a:rPr lang="en-GB" noProof="0" dirty="0"/>
              <a:t> in Chinese language teaching, Conti (2020) states that indirect instructions and a character-based approach, could help students learn </a:t>
            </a:r>
            <a:r>
              <a:rPr lang="en-GB" i="1" noProof="0" dirty="0"/>
              <a:t>chengyu </a:t>
            </a:r>
            <a:r>
              <a:rPr lang="en-GB" noProof="0" dirty="0"/>
              <a:t>more effectively, and therefore translate them in an appropriate way. </a:t>
            </a:r>
          </a:p>
          <a:p>
            <a:pPr marL="0" indent="0">
              <a:buNone/>
            </a:pPr>
            <a:r>
              <a:rPr lang="en-GB" noProof="0" dirty="0"/>
              <a:t>His approach is threefold: </a:t>
            </a:r>
          </a:p>
          <a:p>
            <a:pPr marL="720000" lvl="2"/>
            <a:r>
              <a:rPr lang="en-GB" noProof="0" dirty="0"/>
              <a:t>1) Description of the prototypical </a:t>
            </a:r>
            <a:r>
              <a:rPr lang="en-GB" i="1" noProof="0" dirty="0"/>
              <a:t>chengyu</a:t>
            </a:r>
            <a:r>
              <a:rPr lang="en-GB" noProof="0" dirty="0"/>
              <a:t> (from the point of view of form, origin, the relationship between the morpho-syntactic structure and the grammatical nature of the </a:t>
            </a:r>
            <a:r>
              <a:rPr lang="en-GB" i="1" noProof="0" dirty="0"/>
              <a:t>chengyu</a:t>
            </a:r>
            <a:r>
              <a:rPr lang="en-GB" noProof="0" dirty="0"/>
              <a:t>, or the link between the literal and figurative meanings of the expression); </a:t>
            </a:r>
          </a:p>
          <a:p>
            <a:pPr marL="720000" lvl="2"/>
            <a:r>
              <a:rPr lang="en-GB" noProof="0" dirty="0"/>
              <a:t>2) Presentation of forged dialogues containing the </a:t>
            </a:r>
            <a:r>
              <a:rPr lang="en-GB" i="1" noProof="0" dirty="0"/>
              <a:t>chengyu</a:t>
            </a:r>
            <a:r>
              <a:rPr lang="en-GB" noProof="0" dirty="0"/>
              <a:t>, unknown to the students, in bold; </a:t>
            </a:r>
          </a:p>
          <a:p>
            <a:pPr marL="720000" lvl="2"/>
            <a:r>
              <a:rPr lang="en-GB" noProof="0" dirty="0"/>
              <a:t>3) Presentation of each </a:t>
            </a:r>
            <a:r>
              <a:rPr lang="en-GB" i="1" noProof="0" dirty="0"/>
              <a:t>chengyu</a:t>
            </a:r>
            <a:r>
              <a:rPr lang="en-GB" noProof="0" dirty="0"/>
              <a:t> individually. Indications of their structure, meaning and syntactic usage are also provided. </a:t>
            </a:r>
          </a:p>
          <a:p>
            <a:pPr marL="360000" lvl="2" indent="0">
              <a:buNone/>
            </a:pPr>
            <a:r>
              <a:rPr lang="en-GB" noProof="0" dirty="0"/>
              <a:t>=&gt; students, who were presented with the basic characteristics and therefore the difficulties surrounding them (in particular their non-compositionality) </a:t>
            </a:r>
            <a:r>
              <a:rPr lang="en-GB" b="1" noProof="0" dirty="0"/>
              <a:t>did not attempt a literal translation based on their knowledge of the constituent characters of the </a:t>
            </a:r>
            <a:r>
              <a:rPr lang="en-GB" b="1" i="1" noProof="0" dirty="0"/>
              <a:t>chengyu</a:t>
            </a:r>
            <a:r>
              <a:rPr lang="en-GB" noProof="0" dirty="0"/>
              <a:t>. Thus, explicit teaching of the characteristics of prototypical </a:t>
            </a:r>
            <a:r>
              <a:rPr lang="en-GB" i="1" noProof="0" dirty="0"/>
              <a:t>chengyu</a:t>
            </a:r>
            <a:r>
              <a:rPr lang="en-GB" noProof="0" dirty="0"/>
              <a:t> led to constructive reflection on the part of the students.</a:t>
            </a:r>
          </a:p>
        </p:txBody>
      </p:sp>
    </p:spTree>
    <p:extLst>
      <p:ext uri="{BB962C8B-B14F-4D97-AF65-F5344CB8AC3E}">
        <p14:creationId xmlns:p14="http://schemas.microsoft.com/office/powerpoint/2010/main" val="215105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26D49-D78B-4761-4386-0B130AF1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noProof="0" dirty="0"/>
              <a:t>References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640EA-A8E1-97B6-2FB5-7AC91BB9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678299"/>
          </a:xfrm>
        </p:spPr>
        <p:txBody>
          <a:bodyPr>
            <a:normAutofit fontScale="85000" lnSpcReduction="10000"/>
          </a:bodyPr>
          <a:lstStyle/>
          <a:p>
            <a:r>
              <a:rPr kumimoji="1" lang="en-GB" sz="1400" noProof="0" dirty="0" err="1"/>
              <a:t>陈宏</a:t>
            </a:r>
            <a:r>
              <a:rPr kumimoji="1" lang="en-GB" sz="1400" noProof="0" dirty="0"/>
              <a:t> Chen, H. (Ed.) (2024). </a:t>
            </a:r>
            <a:r>
              <a:rPr kumimoji="1" lang="en-GB" sz="1400" noProof="0" dirty="0" err="1"/>
              <a:t>国际中文教育中文水平等级标准</a:t>
            </a:r>
            <a:r>
              <a:rPr kumimoji="1" lang="en-GB" sz="1400" noProof="0" dirty="0"/>
              <a:t>––</a:t>
            </a:r>
            <a:r>
              <a:rPr kumimoji="1" lang="en-GB" sz="1400" noProof="0" dirty="0" err="1"/>
              <a:t>成语学习手册</a:t>
            </a:r>
            <a:r>
              <a:rPr kumimoji="1" lang="en-GB" sz="1400" noProof="0" dirty="0"/>
              <a:t> </a:t>
            </a:r>
            <a:r>
              <a:rPr kumimoji="1" lang="en-GB" sz="1400" i="1" noProof="0" dirty="0"/>
              <a:t>Chinese Proficiency Grading Standards for International Chinese Language Education. Idiom Learning Handbook</a:t>
            </a:r>
            <a:r>
              <a:rPr kumimoji="1" lang="en-GB" sz="1400" noProof="0" dirty="0"/>
              <a:t> . Beijing Language and Culture University Press.</a:t>
            </a:r>
          </a:p>
          <a:p>
            <a:r>
              <a:rPr kumimoji="1" lang="en-GB" sz="1400" noProof="0" dirty="0"/>
              <a:t>Conti, S. (2019). </a:t>
            </a:r>
            <a:r>
              <a:rPr kumimoji="1" lang="en-GB" sz="1400" i="1" noProof="0" dirty="0"/>
              <a:t>Chengyu. </a:t>
            </a:r>
            <a:r>
              <a:rPr kumimoji="1" lang="en-GB" sz="1400" i="1" noProof="0" dirty="0" err="1"/>
              <a:t>Caratteristiche</a:t>
            </a:r>
            <a:r>
              <a:rPr kumimoji="1" lang="en-GB" sz="1400" i="1" noProof="0" dirty="0"/>
              <a:t> e </a:t>
            </a:r>
            <a:r>
              <a:rPr kumimoji="1" lang="en-GB" sz="1400" i="1" noProof="0" dirty="0" err="1"/>
              <a:t>apprendimento</a:t>
            </a:r>
            <a:r>
              <a:rPr kumimoji="1" lang="en-GB" sz="1400" i="1" noProof="0" dirty="0"/>
              <a:t> </a:t>
            </a:r>
            <a:r>
              <a:rPr kumimoji="1" lang="en-GB" sz="1400" i="1" noProof="0" dirty="0" err="1"/>
              <a:t>delle</a:t>
            </a:r>
            <a:r>
              <a:rPr kumimoji="1" lang="en-GB" sz="1400" i="1" noProof="0" dirty="0"/>
              <a:t> </a:t>
            </a:r>
            <a:r>
              <a:rPr kumimoji="1" lang="en-GB" sz="1400" i="1" noProof="0" dirty="0" err="1"/>
              <a:t>espressioni</a:t>
            </a:r>
            <a:r>
              <a:rPr kumimoji="1" lang="en-GB" sz="1400" i="1" noProof="0" dirty="0"/>
              <a:t> </a:t>
            </a:r>
            <a:r>
              <a:rPr kumimoji="1" lang="en-GB" sz="1400" i="1" noProof="0" dirty="0" err="1"/>
              <a:t>idiomatiche</a:t>
            </a:r>
            <a:r>
              <a:rPr kumimoji="1" lang="en-GB" sz="1400" i="1" noProof="0" dirty="0"/>
              <a:t> </a:t>
            </a:r>
            <a:r>
              <a:rPr kumimoji="1" lang="en-GB" sz="1400" i="1" noProof="0" dirty="0" err="1"/>
              <a:t>cinesi</a:t>
            </a:r>
            <a:r>
              <a:rPr kumimoji="1" lang="en-GB" sz="1400" noProof="0" dirty="0"/>
              <a:t>. </a:t>
            </a:r>
            <a:r>
              <a:rPr kumimoji="1" lang="en-GB" sz="1400" noProof="0" dirty="0" err="1"/>
              <a:t>libreriauniversitaria.it</a:t>
            </a:r>
            <a:r>
              <a:rPr kumimoji="1" lang="en-GB" sz="1400" noProof="0" dirty="0"/>
              <a:t> </a:t>
            </a:r>
            <a:r>
              <a:rPr kumimoji="1" lang="en-GB" sz="1400" noProof="0" dirty="0" err="1"/>
              <a:t>ediozioni</a:t>
            </a:r>
            <a:r>
              <a:rPr kumimoji="1" lang="en-GB" sz="1400" noProof="0" dirty="0"/>
              <a:t>.</a:t>
            </a:r>
          </a:p>
          <a:p>
            <a:r>
              <a:rPr kumimoji="1" lang="en-GB" sz="1400" noProof="0" dirty="0"/>
              <a:t>Conti, S. (2020). Chengyu in Chinese Language Teaching: A Preliminary Analysis of Italian Learners’ Data. </a:t>
            </a:r>
            <a:r>
              <a:rPr kumimoji="1" lang="en-GB" sz="1400" i="1" noProof="0" dirty="0"/>
              <a:t>Irish Journal of Asian Studies 3</a:t>
            </a:r>
            <a:r>
              <a:rPr kumimoji="1" lang="en-GB" sz="1400" noProof="0" dirty="0"/>
              <a:t>, pp. 59–82.</a:t>
            </a:r>
          </a:p>
          <a:p>
            <a:r>
              <a:rPr kumimoji="1" lang="en-GB" sz="1400" noProof="0" dirty="0"/>
              <a:t>Guo, J. F. (2017). Learning Chinese idioms : a luxury or necessity for the curriculum? In Y. Lu (Ed.), </a:t>
            </a:r>
            <a:r>
              <a:rPr kumimoji="1" lang="en-GB" sz="1400" i="1" noProof="0" dirty="0"/>
              <a:t>Teaching and learning Chinese in higher education: Theoretical and practical issues</a:t>
            </a:r>
            <a:r>
              <a:rPr kumimoji="1" lang="en-GB" sz="1400" noProof="0" dirty="0"/>
              <a:t>. Routledge.</a:t>
            </a:r>
          </a:p>
          <a:p>
            <a:r>
              <a:rPr kumimoji="1" lang="en-GB" sz="1400" noProof="0" dirty="0"/>
              <a:t>Henry, K. (2016). Les chengyu du chinois: </a:t>
            </a:r>
            <a:r>
              <a:rPr kumimoji="1" lang="en-GB" sz="1400" noProof="0" dirty="0" err="1"/>
              <a:t>Caractérisation</a:t>
            </a:r>
            <a:r>
              <a:rPr kumimoji="1" lang="en-GB" sz="1400" noProof="0" dirty="0"/>
              <a:t> de </a:t>
            </a:r>
            <a:r>
              <a:rPr kumimoji="1" lang="en-GB" sz="1400" noProof="0" dirty="0" err="1"/>
              <a:t>phrasèmes</a:t>
            </a:r>
            <a:r>
              <a:rPr kumimoji="1" lang="en-GB" sz="1400" noProof="0" dirty="0"/>
              <a:t> hors </a:t>
            </a:r>
            <a:r>
              <a:rPr kumimoji="1" lang="en-GB" sz="1400" noProof="0" dirty="0" err="1"/>
              <a:t>norme</a:t>
            </a:r>
            <a:r>
              <a:rPr kumimoji="1" lang="en-GB" sz="1400" noProof="0" dirty="0"/>
              <a:t>. </a:t>
            </a:r>
            <a:r>
              <a:rPr kumimoji="1" lang="en-GB" sz="1400" i="1" noProof="0" dirty="0"/>
              <a:t>Yearbook of Phraseology</a:t>
            </a:r>
            <a:r>
              <a:rPr kumimoji="1" lang="en-GB" sz="1400" noProof="0" dirty="0"/>
              <a:t>, 7(1), 99–126. </a:t>
            </a:r>
          </a:p>
          <a:p>
            <a:r>
              <a:rPr kumimoji="1" lang="en-GB" sz="1400" noProof="0" dirty="0" err="1"/>
              <a:t>Meľčuk</a:t>
            </a:r>
            <a:r>
              <a:rPr kumimoji="1" lang="en-GB" sz="1400" noProof="0" dirty="0"/>
              <a:t>, I. A. (2023). </a:t>
            </a:r>
            <a:r>
              <a:rPr kumimoji="1" lang="en-GB" sz="1400" i="1" noProof="0" dirty="0"/>
              <a:t>General phraseology: Theory and practice</a:t>
            </a:r>
            <a:r>
              <a:rPr kumimoji="1" lang="en-GB" sz="1400" noProof="0" dirty="0"/>
              <a:t>. John Benjamins Publishing Company.</a:t>
            </a:r>
          </a:p>
          <a:p>
            <a:r>
              <a:rPr kumimoji="1" lang="en-GB" sz="1400" noProof="0" dirty="0"/>
              <a:t>Nall, T., M. (2009). </a:t>
            </a:r>
            <a:r>
              <a:rPr kumimoji="1" lang="en-GB" sz="1400" i="1" noProof="0" dirty="0"/>
              <a:t>Analysis of Chinese four-character idioms containing numbers : Structural patterns and cultural </a:t>
            </a:r>
            <a:r>
              <a:rPr kumimoji="1" lang="en-GB" sz="1400" i="1" noProof="0" dirty="0" err="1"/>
              <a:t>sigi</a:t>
            </a:r>
            <a:r>
              <a:rPr kumimoji="1" lang="en-GB" sz="1400" noProof="0" dirty="0" err="1"/>
              <a:t>nificance</a:t>
            </a:r>
            <a:r>
              <a:rPr kumimoji="1" lang="en-GB" sz="1400" noProof="0" dirty="0"/>
              <a:t>. (PhD thesis). Ball State University.</a:t>
            </a:r>
          </a:p>
          <a:p>
            <a:r>
              <a:rPr kumimoji="1" lang="en-GB" sz="1400" noProof="0" dirty="0"/>
              <a:t>Pellatt, V. (with Liu, E.). (2010). </a:t>
            </a:r>
            <a:r>
              <a:rPr kumimoji="1" lang="en-GB" sz="1400" i="1" noProof="0" dirty="0"/>
              <a:t>Thinking Chinese translation: A course in translation method: Chinese to English </a:t>
            </a:r>
            <a:r>
              <a:rPr kumimoji="1" lang="en-GB" sz="1400" noProof="0" dirty="0"/>
              <a:t>(First edition). Routledge.</a:t>
            </a:r>
          </a:p>
          <a:p>
            <a:r>
              <a:rPr kumimoji="1" lang="en-GB" sz="1400" noProof="0" dirty="0"/>
              <a:t>Petrovčič, M. (2022). Chinese Idioms : Stepping Into L2 Student’s Shoes. </a:t>
            </a:r>
            <a:r>
              <a:rPr kumimoji="1" lang="en-GB" sz="1400" i="1" noProof="0" dirty="0"/>
              <a:t>Acta </a:t>
            </a:r>
            <a:r>
              <a:rPr kumimoji="1" lang="en-GB" sz="1400" i="1" noProof="0" dirty="0" err="1"/>
              <a:t>Linguistica</a:t>
            </a:r>
            <a:r>
              <a:rPr kumimoji="1" lang="en-GB" sz="1400" i="1" noProof="0" dirty="0"/>
              <a:t> Asiatica</a:t>
            </a:r>
            <a:r>
              <a:rPr kumimoji="1" lang="en-GB" sz="1400" noProof="0" dirty="0"/>
              <a:t>, 12(1), 37 58. </a:t>
            </a:r>
          </a:p>
        </p:txBody>
      </p:sp>
    </p:spTree>
    <p:extLst>
      <p:ext uri="{BB962C8B-B14F-4D97-AF65-F5344CB8AC3E}">
        <p14:creationId xmlns:p14="http://schemas.microsoft.com/office/powerpoint/2010/main" val="95114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F415C-D73D-23BE-96F7-5DCC09E3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noProof="0" dirty="0"/>
              <a:t>References</a:t>
            </a:r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B090C-8535-A5B3-73EB-DDC64BCA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GB" sz="1200" noProof="0" dirty="0"/>
              <a:t>Robles Sabater, F. (2016). Using a Computerised Corpus in the Construction of a Bilingual Phraseological Dictionary. In M. L. </a:t>
            </a:r>
            <a:r>
              <a:rPr kumimoji="1" lang="en-GB" sz="1200" noProof="0" dirty="0" err="1"/>
              <a:t>Carrió</a:t>
            </a:r>
            <a:r>
              <a:rPr kumimoji="1" lang="en-GB" sz="1200" noProof="0" dirty="0"/>
              <a:t>-Pastor (Ed.), </a:t>
            </a:r>
            <a:r>
              <a:rPr kumimoji="1" lang="en-GB" sz="1200" i="1" noProof="0" dirty="0"/>
              <a:t>Technology Implementation in Second Language Teaching and Translation Studies</a:t>
            </a:r>
            <a:r>
              <a:rPr kumimoji="1" lang="en-GB" sz="1200" noProof="0" dirty="0"/>
              <a:t> (pp. 181–205). Springer Singapore.</a:t>
            </a:r>
          </a:p>
          <a:p>
            <a:r>
              <a:rPr kumimoji="1" lang="en-GB" sz="1200" noProof="0" dirty="0" err="1"/>
              <a:t>Tidjon</a:t>
            </a:r>
            <a:r>
              <a:rPr kumimoji="1" lang="en-GB" sz="1200" noProof="0" dirty="0"/>
              <a:t> </a:t>
            </a:r>
            <a:r>
              <a:rPr kumimoji="1" lang="en-GB" sz="1200" noProof="0" dirty="0" err="1"/>
              <a:t>Djambong</a:t>
            </a:r>
            <a:r>
              <a:rPr kumimoji="1" lang="en-GB" sz="1200" noProof="0" dirty="0"/>
              <a:t>, G. (2021). La </a:t>
            </a:r>
            <a:r>
              <a:rPr kumimoji="1" lang="en-GB" sz="1200" noProof="0" dirty="0" err="1"/>
              <a:t>traduction</a:t>
            </a:r>
            <a:r>
              <a:rPr kumimoji="1" lang="en-GB" sz="1200" noProof="0" dirty="0"/>
              <a:t> du </a:t>
            </a:r>
            <a:r>
              <a:rPr kumimoji="1" lang="en-GB" sz="1200" i="1" noProof="0" dirty="0"/>
              <a:t>chengyu</a:t>
            </a:r>
            <a:r>
              <a:rPr kumimoji="1" lang="en-GB" sz="1200" noProof="0" dirty="0"/>
              <a:t> chinois : un </a:t>
            </a:r>
            <a:r>
              <a:rPr kumimoji="1" lang="en-GB" sz="1200" noProof="0" dirty="0" err="1"/>
              <a:t>défi</a:t>
            </a:r>
            <a:r>
              <a:rPr kumimoji="1" lang="en-GB" sz="1200" noProof="0" dirty="0"/>
              <a:t> à </a:t>
            </a:r>
            <a:r>
              <a:rPr kumimoji="1" lang="en-GB" sz="1200" noProof="0" dirty="0" err="1"/>
              <a:t>relever</a:t>
            </a:r>
            <a:r>
              <a:rPr kumimoji="1" lang="en-GB" sz="1200" noProof="0" dirty="0"/>
              <a:t>. Dans S. Baldo de </a:t>
            </a:r>
            <a:r>
              <a:rPr kumimoji="1" lang="en-GB" sz="1200" noProof="0" dirty="0" err="1"/>
              <a:t>Brébisson</a:t>
            </a:r>
            <a:r>
              <a:rPr kumimoji="1" lang="en-GB" sz="1200" noProof="0" dirty="0"/>
              <a:t> &amp; S. Genty (dir.), </a:t>
            </a:r>
            <a:r>
              <a:rPr kumimoji="1" lang="en-GB" sz="1200" i="1" noProof="0" dirty="0" err="1"/>
              <a:t>L’Intraduisible</a:t>
            </a:r>
            <a:r>
              <a:rPr kumimoji="1" lang="en-GB" sz="1200" i="1" noProof="0" dirty="0"/>
              <a:t> : les </a:t>
            </a:r>
            <a:r>
              <a:rPr kumimoji="1" lang="en-GB" sz="1200" i="1" noProof="0" dirty="0" err="1"/>
              <a:t>méandres</a:t>
            </a:r>
            <a:r>
              <a:rPr kumimoji="1" lang="en-GB" sz="1200" i="1" noProof="0" dirty="0"/>
              <a:t> de la </a:t>
            </a:r>
            <a:r>
              <a:rPr kumimoji="1" lang="en-GB" sz="1200" i="1" noProof="0" dirty="0" err="1"/>
              <a:t>traduction</a:t>
            </a:r>
            <a:r>
              <a:rPr kumimoji="1" lang="en-GB" sz="1200" noProof="0" dirty="0"/>
              <a:t>, Arras Université Presses.</a:t>
            </a:r>
          </a:p>
          <a:p>
            <a:r>
              <a:rPr kumimoji="1" lang="en-GB" sz="1200" noProof="0" dirty="0"/>
              <a:t>Schmitt, N. (2000). </a:t>
            </a:r>
            <a:r>
              <a:rPr kumimoji="1" lang="en-GB" sz="1200" i="1" noProof="0" dirty="0"/>
              <a:t>Vocabulary in Language Teaching</a:t>
            </a:r>
            <a:r>
              <a:rPr kumimoji="1" lang="en-GB" sz="1200" noProof="0" dirty="0"/>
              <a:t>. Cambridge University Press.</a:t>
            </a:r>
          </a:p>
          <a:p>
            <a:r>
              <a:rPr kumimoji="1" lang="en-GB" sz="1200" noProof="0" dirty="0" err="1"/>
              <a:t>徐盛桓</a:t>
            </a:r>
            <a:r>
              <a:rPr kumimoji="1" lang="en-GB" sz="1200" noProof="0" dirty="0"/>
              <a:t> Xu, S. H. (2006). </a:t>
            </a:r>
            <a:r>
              <a:rPr kumimoji="1" lang="en-GB" sz="1200" noProof="0" dirty="0" err="1"/>
              <a:t>相邻与补足</a:t>
            </a:r>
            <a:r>
              <a:rPr kumimoji="1" lang="en-GB" sz="1200" noProof="0" dirty="0"/>
              <a:t>——</a:t>
            </a:r>
            <a:r>
              <a:rPr kumimoji="1" lang="en-GB" sz="1200" noProof="0" dirty="0" err="1"/>
              <a:t>成语形成的认知研究之一</a:t>
            </a:r>
            <a:r>
              <a:rPr kumimoji="1" lang="en-GB" sz="1200" noProof="0" dirty="0"/>
              <a:t> Proximity and Complementation: Studies of the Formation Mechanism of Idioms From Cognitive Point of View. </a:t>
            </a:r>
            <a:r>
              <a:rPr kumimoji="1" lang="en-GB" sz="1200" noProof="0" dirty="0" err="1"/>
              <a:t>四川外语学院学报</a:t>
            </a:r>
            <a:r>
              <a:rPr kumimoji="1" lang="en-GB" sz="1200" noProof="0" dirty="0"/>
              <a:t> </a:t>
            </a:r>
            <a:r>
              <a:rPr kumimoji="1" lang="en-GB" sz="1200" i="1" noProof="0" dirty="0"/>
              <a:t>Journal of Sichuan International Studies University</a:t>
            </a:r>
            <a:r>
              <a:rPr kumimoji="1" lang="en-GB" sz="1200" noProof="0" dirty="0"/>
              <a:t>, (22) 2 : 107-111.</a:t>
            </a:r>
          </a:p>
          <a:p>
            <a:r>
              <a:rPr kumimoji="1" lang="en-GB" sz="1200" noProof="0" dirty="0"/>
              <a:t>Wang S., Luo H. (2021) Exploring the meanings and grammatical functions of idioms in teaching Chinese as a second language. </a:t>
            </a:r>
            <a:r>
              <a:rPr kumimoji="1" lang="en-GB" sz="1200" i="1" noProof="0" dirty="0"/>
              <a:t>International Journal of Applied Linguistics </a:t>
            </a:r>
            <a:r>
              <a:rPr kumimoji="1" lang="en-GB" sz="1200" noProof="0" dirty="0"/>
              <a:t>(31) 2 (pp. 283-300).</a:t>
            </a:r>
          </a:p>
          <a:p>
            <a:r>
              <a:rPr kumimoji="1" lang="en-GB" sz="1200" noProof="0" dirty="0"/>
              <a:t>Wood, D. (2016). </a:t>
            </a:r>
            <a:r>
              <a:rPr kumimoji="1" lang="en-GB" sz="1200" i="1" noProof="0" dirty="0"/>
              <a:t>Fundamentals of Formulaic Language: An Introduction</a:t>
            </a:r>
            <a:r>
              <a:rPr kumimoji="1" lang="en-GB" sz="1200" noProof="0" dirty="0"/>
              <a:t>. Bloomsbury Publishing.</a:t>
            </a:r>
          </a:p>
          <a:p>
            <a:r>
              <a:rPr kumimoji="1" lang="en-GB" sz="1200" noProof="0" dirty="0" err="1"/>
              <a:t>张艳萍</a:t>
            </a:r>
            <a:r>
              <a:rPr kumimoji="1" lang="en-GB" sz="1200" noProof="0" dirty="0"/>
              <a:t> Zhang, Yan., </a:t>
            </a:r>
            <a:r>
              <a:rPr kumimoji="1" lang="en-GB" sz="1200" noProof="0" dirty="0" err="1"/>
              <a:t>刘迪</a:t>
            </a:r>
            <a:r>
              <a:rPr kumimoji="1" lang="en-GB" sz="1200" noProof="0" dirty="0"/>
              <a:t> Liu, D., &amp; </a:t>
            </a:r>
            <a:r>
              <a:rPr kumimoji="1" lang="en-GB" sz="1200" noProof="0" dirty="0" err="1"/>
              <a:t>肖洋</a:t>
            </a:r>
            <a:r>
              <a:rPr kumimoji="1" lang="en-GB" sz="1200" noProof="0" dirty="0"/>
              <a:t> Xiao, Y.. (2019). </a:t>
            </a:r>
            <a:r>
              <a:rPr kumimoji="1" lang="en-GB" sz="1200" noProof="0" dirty="0" err="1"/>
              <a:t>一带一路背景下国际汉语教育中的成语难易梯度研究</a:t>
            </a:r>
            <a:r>
              <a:rPr kumimoji="1" lang="en-GB" sz="1200" noProof="0" dirty="0"/>
              <a:t> A Study on the Difficulty Gradient of Idioms in Chinese International Education under the Background of the “Belt and Road” Initiative. Korea and World Review, 1(2), 141‑158. </a:t>
            </a:r>
          </a:p>
          <a:p>
            <a:endParaRPr lang="en-GB" sz="1200" noProof="0" dirty="0"/>
          </a:p>
        </p:txBody>
      </p:sp>
    </p:spTree>
    <p:extLst>
      <p:ext uri="{BB962C8B-B14F-4D97-AF65-F5344CB8AC3E}">
        <p14:creationId xmlns:p14="http://schemas.microsoft.com/office/powerpoint/2010/main" val="3859285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D45E8-F106-C322-8F1D-0C30CC5F0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58D521-7DB5-5125-7CE6-FBCAB1205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谢谢大家的聆听</a:t>
            </a:r>
            <a:r>
              <a:rPr lang="fr-FR" altLang="zh-CN" sz="3200" dirty="0"/>
              <a:t>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547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775DE-FCC4-ECE5-F10E-0F34EF92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in translation teaching: State of the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4B70AD-2460-3FE5-34D6-8F1211EE9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Four-syllable phraseological units </a:t>
            </a:r>
            <a:r>
              <a:rPr lang="en-GB" i="1" noProof="0" dirty="0"/>
              <a:t>chengyu</a:t>
            </a:r>
            <a:r>
              <a:rPr lang="en-GB" noProof="0" dirty="0"/>
              <a:t> are an integral component of Chinese discourse (Wang &amp; Luo 2021, 284). </a:t>
            </a:r>
          </a:p>
          <a:p>
            <a:r>
              <a:rPr lang="en-GB" noProof="0" dirty="0"/>
              <a:t>While their mastery is essential for attaining fluency (Schmitt 2000; Wood 2016), </a:t>
            </a:r>
            <a:r>
              <a:rPr lang="en-GB" i="1" noProof="0" dirty="0"/>
              <a:t>chengyu</a:t>
            </a:r>
            <a:r>
              <a:rPr lang="en-GB" noProof="0" dirty="0"/>
              <a:t> have received scant attention in L2 pedagogy (Conti 2020; Guo 2017; Chen 2024) and even less so in translation teaching.</a:t>
            </a:r>
          </a:p>
          <a:p>
            <a:r>
              <a:rPr lang="en-GB" noProof="0" dirty="0"/>
              <a:t>Yet, these ‘untranslatable’ units (</a:t>
            </a:r>
            <a:r>
              <a:rPr lang="en-GB" noProof="0" dirty="0" err="1"/>
              <a:t>Tidjon</a:t>
            </a:r>
            <a:r>
              <a:rPr lang="en-GB" noProof="0" dirty="0"/>
              <a:t> </a:t>
            </a:r>
            <a:r>
              <a:rPr lang="en-GB" noProof="0" dirty="0" err="1"/>
              <a:t>Djambong</a:t>
            </a:r>
            <a:r>
              <a:rPr lang="en-GB" noProof="0" dirty="0"/>
              <a:t> 2021, 389) have been identified as an intercultural obstacle for translation learners (Pellatt &amp; Liu 2010, 145).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069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95E03-728F-F501-835E-D0711CBE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in translation teaching: State of the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49B641-70BC-DC84-4D64-4FF4129B1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Indeed, as their meanings frequently involve cultural or historical allusions (Nall 2009, 124–129) and generally are non-compositional, students, who are still developing their linguistic competence, cannot rely on previous experience to properly comprehend and translate such complex items (Robles Sabater 2016, 18). </a:t>
            </a:r>
          </a:p>
          <a:p>
            <a:r>
              <a:rPr lang="en-GB" noProof="0" dirty="0"/>
              <a:t>Furthermore, the concise structure of </a:t>
            </a:r>
            <a:r>
              <a:rPr lang="en-GB" i="1" noProof="0" dirty="0"/>
              <a:t>chengyu</a:t>
            </a:r>
            <a:r>
              <a:rPr lang="en-GB" noProof="0" dirty="0"/>
              <a:t> (Xu, 2006, 107; Conti, 2019, 12) poses a challenge for students, who may resort to verbose renditions (following definitions in dictionaries). </a:t>
            </a:r>
          </a:p>
          <a:p>
            <a:r>
              <a:rPr lang="en-GB" noProof="0" dirty="0"/>
              <a:t>Some scholars have even recommended avoiding translating </a:t>
            </a:r>
            <a:r>
              <a:rPr lang="en-GB" i="1" noProof="0" dirty="0"/>
              <a:t>chengyu</a:t>
            </a:r>
            <a:r>
              <a:rPr lang="en-GB" noProof="0" dirty="0"/>
              <a:t> altogether (Pellatt &amp; Liu 2010, 145).</a:t>
            </a:r>
          </a:p>
        </p:txBody>
      </p:sp>
    </p:spTree>
    <p:extLst>
      <p:ext uri="{BB962C8B-B14F-4D97-AF65-F5344CB8AC3E}">
        <p14:creationId xmlns:p14="http://schemas.microsoft.com/office/powerpoint/2010/main" val="36007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C2B37-C332-9515-37A5-B02D39DA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Definition of </a:t>
            </a:r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1E7B7C-CF1C-AE37-E479-AFC01534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problem surrounding </a:t>
            </a:r>
            <a:r>
              <a:rPr lang="en-GB" i="1" noProof="0" dirty="0"/>
              <a:t>chengyu</a:t>
            </a:r>
            <a:r>
              <a:rPr lang="en-GB" noProof="0" dirty="0"/>
              <a:t> pedagogy is the unresolved ambiguity about their distinctive criteria (Henry 2016; Conti 2019, 2020).</a:t>
            </a:r>
          </a:p>
          <a:p>
            <a:endParaRPr lang="en-GB" noProof="0" dirty="0"/>
          </a:p>
          <a:p>
            <a:endParaRPr lang="en-GB" noProof="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BB6A5CF-CDE0-49F5-DB7B-CF9C4D02E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14535"/>
              </p:ext>
            </p:extLst>
          </p:nvPr>
        </p:nvGraphicFramePr>
        <p:xfrm>
          <a:off x="989399" y="2832672"/>
          <a:ext cx="102132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600">
                  <a:extLst>
                    <a:ext uri="{9D8B030D-6E8A-4147-A177-3AD203B41FA5}">
                      <a16:colId xmlns:a16="http://schemas.microsoft.com/office/drawing/2014/main" val="685788598"/>
                    </a:ext>
                  </a:extLst>
                </a:gridCol>
                <a:gridCol w="5106600">
                  <a:extLst>
                    <a:ext uri="{9D8B030D-6E8A-4147-A177-3AD203B41FA5}">
                      <a16:colId xmlns:a16="http://schemas.microsoft.com/office/drawing/2014/main" val="868355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Henry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52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Four-character, ‘bipartite’ 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Quaternary rhythm (in most cases)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Formal stability, morphemic and syntactic invariability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Relatively fixed (syntactic fixity, lexical blocking and possible non-compositionality)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Meaning invariable, non-compositional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2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Lexematic</a:t>
                      </a:r>
                      <a:r>
                        <a:rPr lang="en-GB" sz="1600" noProof="0" dirty="0"/>
                        <a:t>-type expressions that generally behave like syntagms, although phrasal behaviour is sometimes 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Integrative structures, being able to occupy any functional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2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Belongs to the standard language, and is primarily used in the literary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Originally of high or formal register, with a prominent citational 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6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Inscribed in the memory heritage of the speakers and frequently with a strong allusive 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76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8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DC278-E88B-31AF-0226-C229784B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within general phraseology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1E15D-2EC6-0A95-4790-D142963E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257675"/>
          </a:xfrm>
        </p:spPr>
        <p:txBody>
          <a:bodyPr>
            <a:normAutofit fontScale="77500" lnSpcReduction="20000"/>
          </a:bodyPr>
          <a:lstStyle/>
          <a:p>
            <a:r>
              <a:rPr lang="en-GB" noProof="0" dirty="0" err="1"/>
              <a:t>Meľčuk’s</a:t>
            </a:r>
            <a:r>
              <a:rPr lang="en-GB" noProof="0" dirty="0"/>
              <a:t> universal typology (2011):</a:t>
            </a:r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Phrasemes = constrained (un-free) phrases</a:t>
            </a:r>
          </a:p>
          <a:p>
            <a:pPr lvl="1">
              <a:buFont typeface="Wingdings" pitchFamily="2" charset="2"/>
              <a:buChar char="Ø"/>
            </a:pPr>
            <a:r>
              <a:rPr lang="en-GB" noProof="0" dirty="0"/>
              <a:t> Pragmatic phrasemes / </a:t>
            </a:r>
            <a:r>
              <a:rPr lang="en-GB" noProof="0" dirty="0" err="1"/>
              <a:t>pragmatemes</a:t>
            </a:r>
            <a:r>
              <a:rPr lang="en-GB" noProof="0" dirty="0"/>
              <a:t> = phrasemes constrained by linguistic situation</a:t>
            </a:r>
          </a:p>
          <a:p>
            <a:pPr lvl="1">
              <a:buFont typeface="Wingdings" pitchFamily="2" charset="2"/>
              <a:buChar char="Ø"/>
            </a:pPr>
            <a:r>
              <a:rPr lang="en-GB" noProof="0" dirty="0"/>
              <a:t> Semantic phrasemes</a:t>
            </a:r>
          </a:p>
          <a:p>
            <a:pPr lvl="2">
              <a:buFont typeface="Wingdings" pitchFamily="2" charset="2"/>
              <a:buChar char="Ø"/>
            </a:pPr>
            <a:r>
              <a:rPr lang="en-GB" noProof="0" dirty="0"/>
              <a:t>Collocations = phrasemes semantically compositional but syntactically constrained by one component</a:t>
            </a:r>
          </a:p>
          <a:p>
            <a:pPr lvl="2">
              <a:buFont typeface="Wingdings" pitchFamily="2" charset="2"/>
              <a:buChar char="Ø"/>
            </a:pPr>
            <a:r>
              <a:rPr lang="en-GB" noProof="0" dirty="0"/>
              <a:t>Clichés = phrasemes semantically compositional but syntactically constrained by all the components</a:t>
            </a:r>
          </a:p>
          <a:p>
            <a:pPr lvl="2">
              <a:buFont typeface="Wingdings" pitchFamily="2" charset="2"/>
              <a:buChar char="Ø"/>
            </a:pPr>
            <a:r>
              <a:rPr lang="en-GB" noProof="0" dirty="0"/>
              <a:t>Locutions = phrasemes semantically non-compositional and syntactically constrained</a:t>
            </a:r>
          </a:p>
          <a:p>
            <a:r>
              <a:rPr lang="en-GB" noProof="0" dirty="0"/>
              <a:t>In this typology, </a:t>
            </a:r>
            <a:r>
              <a:rPr lang="en-GB" i="1" noProof="0" dirty="0"/>
              <a:t>chengyu</a:t>
            </a:r>
            <a:r>
              <a:rPr lang="en-GB" noProof="0" dirty="0"/>
              <a:t> are to be classified within at least </a:t>
            </a:r>
            <a:r>
              <a:rPr lang="en-GB" noProof="0" dirty="0" err="1"/>
              <a:t>Meľčuk’s</a:t>
            </a:r>
            <a:r>
              <a:rPr lang="en-GB" noProof="0" dirty="0"/>
              <a:t> two last categories, i.e. clichés and locutions.</a:t>
            </a:r>
          </a:p>
          <a:p>
            <a:pPr lvl="1">
              <a:buFont typeface="Wingdings" pitchFamily="2" charset="2"/>
              <a:buChar char="Ø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524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CEC75-F7D7-C445-971E-12F08EFB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within general phraseology: Examples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9E8BF-0148-8A38-3A3A-73E80DB9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【</a:t>
            </a:r>
            <a:r>
              <a:rPr lang="en-GB" noProof="0" dirty="0" err="1"/>
              <a:t>爱不释手</a:t>
            </a:r>
            <a:r>
              <a:rPr lang="en-GB" noProof="0" dirty="0"/>
              <a:t>】 </a:t>
            </a:r>
            <a:r>
              <a:rPr lang="en-GB" i="1" noProof="0" dirty="0"/>
              <a:t>ai-</a:t>
            </a:r>
            <a:r>
              <a:rPr lang="en-GB" i="1" noProof="0" dirty="0" err="1"/>
              <a:t>bu</a:t>
            </a:r>
            <a:r>
              <a:rPr lang="en-GB" i="1" noProof="0" dirty="0"/>
              <a:t>-</a:t>
            </a:r>
            <a:r>
              <a:rPr lang="en-GB" i="1" noProof="0" dirty="0" err="1"/>
              <a:t>shi</a:t>
            </a:r>
            <a:r>
              <a:rPr lang="en-GB" i="1" noProof="0" dirty="0"/>
              <a:t>-shou</a:t>
            </a:r>
            <a:r>
              <a:rPr lang="en-GB" noProof="0" dirty="0"/>
              <a:t> [love-not-release-hand] = to be very attached to </a:t>
            </a:r>
            <a:r>
              <a:rPr lang="en-GB" noProof="0" dirty="0" err="1"/>
              <a:t>st.</a:t>
            </a:r>
            <a:endParaRPr lang="en-GB" noProof="0" dirty="0"/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Cliché</a:t>
            </a:r>
          </a:p>
          <a:p>
            <a:pPr lvl="1">
              <a:buFont typeface="Wingdings" pitchFamily="2" charset="2"/>
              <a:buChar char="Ø"/>
            </a:pPr>
            <a:r>
              <a:rPr lang="en-GB" noProof="0" dirty="0"/>
              <a:t> </a:t>
            </a:r>
            <a:r>
              <a:rPr lang="en-GB" i="0" noProof="0" dirty="0"/>
              <a:t>Semantically compositional, since it is easy to guess the metaphorical meaning from the meaning of its constituent parts.</a:t>
            </a:r>
          </a:p>
          <a:p>
            <a:pPr lvl="1">
              <a:buFont typeface="Wingdings" pitchFamily="2" charset="2"/>
              <a:buChar char="Ø"/>
            </a:pPr>
            <a:r>
              <a:rPr lang="en-GB" i="0" noProof="0" dirty="0"/>
              <a:t> Syntactically constrained and non-compositional: its components must be used as a whole for the communication situation to succeed.</a:t>
            </a:r>
          </a:p>
        </p:txBody>
      </p:sp>
    </p:spTree>
    <p:extLst>
      <p:ext uri="{BB962C8B-B14F-4D97-AF65-F5344CB8AC3E}">
        <p14:creationId xmlns:p14="http://schemas.microsoft.com/office/powerpoint/2010/main" val="124141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4B501-11CB-A7E4-78AC-4D047CE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within general phraseology: Examples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C2D0E8-0DDE-DA3D-1AAA-B0D49793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【</a:t>
            </a:r>
            <a:r>
              <a:rPr lang="en-GB" noProof="0" dirty="0" err="1"/>
              <a:t>画蛇添足</a:t>
            </a:r>
            <a:r>
              <a:rPr lang="en-GB" noProof="0" dirty="0"/>
              <a:t>】 </a:t>
            </a:r>
            <a:r>
              <a:rPr lang="en-GB" i="1" noProof="0" dirty="0" err="1"/>
              <a:t>hua</a:t>
            </a:r>
            <a:r>
              <a:rPr lang="en-GB" i="1" noProof="0" dirty="0"/>
              <a:t>-she-tian-</a:t>
            </a:r>
            <a:r>
              <a:rPr lang="en-GB" i="1" noProof="0" dirty="0" err="1"/>
              <a:t>zu</a:t>
            </a:r>
            <a:r>
              <a:rPr lang="en-GB" i="1" noProof="0" dirty="0"/>
              <a:t> </a:t>
            </a:r>
            <a:r>
              <a:rPr lang="en-GB" noProof="0" dirty="0"/>
              <a:t>[draw-snake-add-leg] = to gild the lily, to overdo</a:t>
            </a:r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Locution</a:t>
            </a:r>
          </a:p>
          <a:p>
            <a:pPr lvl="1">
              <a:buFont typeface="Wingdings" pitchFamily="2" charset="2"/>
              <a:buChar char="Ø"/>
            </a:pPr>
            <a:r>
              <a:rPr lang="en-GB" i="0" noProof="0" dirty="0"/>
              <a:t> Impossible to determine the final metaphor conveyed by the phrase from the constituents taken independently (the complex sign ABCD in chengyu is not made up of the signs A, B, C and D). </a:t>
            </a:r>
          </a:p>
          <a:p>
            <a:pPr lvl="1">
              <a:buFont typeface="Wingdings" pitchFamily="2" charset="2"/>
              <a:buChar char="Ø"/>
            </a:pPr>
            <a:r>
              <a:rPr lang="en-GB" i="0" noProof="0" dirty="0"/>
              <a:t> As a phrase, this locution is syntactically constrained, so that it must be considered as a whole.</a:t>
            </a:r>
          </a:p>
        </p:txBody>
      </p:sp>
    </p:spTree>
    <p:extLst>
      <p:ext uri="{BB962C8B-B14F-4D97-AF65-F5344CB8AC3E}">
        <p14:creationId xmlns:p14="http://schemas.microsoft.com/office/powerpoint/2010/main" val="46049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89BF3-A6AD-CE4A-71A2-BEA765A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Chengyu</a:t>
            </a:r>
            <a:r>
              <a:rPr lang="en-GB" noProof="0" dirty="0"/>
              <a:t> </a:t>
            </a:r>
            <a:r>
              <a:rPr lang="en-GB" noProof="0" dirty="0" err="1"/>
              <a:t>成语</a:t>
            </a:r>
            <a:r>
              <a:rPr lang="en-GB" noProof="0" dirty="0"/>
              <a:t> within general phraseology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4977A-943E-9AC5-0EDF-04476341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Meľčuk’s</a:t>
            </a:r>
            <a:r>
              <a:rPr lang="en-GB" noProof="0" dirty="0"/>
              <a:t> (2023) precises the notion of cliché by proposing four sub-categories according to the </a:t>
            </a:r>
            <a:r>
              <a:rPr lang="en-GB" noProof="0" dirty="0" err="1"/>
              <a:t>contraints</a:t>
            </a:r>
            <a:r>
              <a:rPr lang="en-GB" noProof="0" dirty="0"/>
              <a:t> to which its referent may be subject: </a:t>
            </a:r>
            <a:r>
              <a:rPr lang="en-GB" i="1" noProof="0" dirty="0"/>
              <a:t>nicknames, </a:t>
            </a:r>
            <a:r>
              <a:rPr lang="en-GB" i="1" noProof="0" dirty="0" err="1"/>
              <a:t>termemes</a:t>
            </a:r>
            <a:r>
              <a:rPr lang="en-GB" i="1" noProof="0" dirty="0"/>
              <a:t>, </a:t>
            </a:r>
            <a:r>
              <a:rPr lang="en-GB" i="1" noProof="0" dirty="0" err="1"/>
              <a:t>formulemes</a:t>
            </a:r>
            <a:r>
              <a:rPr lang="en-GB" i="1" noProof="0" dirty="0"/>
              <a:t> </a:t>
            </a:r>
            <a:r>
              <a:rPr lang="en-GB" noProof="0" dirty="0"/>
              <a:t>and </a:t>
            </a:r>
            <a:r>
              <a:rPr lang="en-GB" i="1" noProof="0" dirty="0" err="1"/>
              <a:t>sentencemes</a:t>
            </a:r>
            <a:r>
              <a:rPr lang="en-GB" i="1" noProof="0" dirty="0"/>
              <a:t>. </a:t>
            </a:r>
          </a:p>
          <a:p>
            <a:r>
              <a:rPr lang="en-GB" noProof="0" dirty="0"/>
              <a:t>However, the definitions given by </a:t>
            </a:r>
            <a:r>
              <a:rPr lang="en-GB" noProof="0" dirty="0" err="1"/>
              <a:t>Meľčuk</a:t>
            </a:r>
            <a:r>
              <a:rPr lang="en-GB" noProof="0" dirty="0"/>
              <a:t> exclude </a:t>
            </a:r>
            <a:r>
              <a:rPr lang="en-GB" i="1" noProof="0" dirty="0"/>
              <a:t>chengyu </a:t>
            </a:r>
            <a:r>
              <a:rPr lang="en-GB" noProof="0" dirty="0"/>
              <a:t>altogether from these four sub-categories.</a:t>
            </a:r>
          </a:p>
          <a:p>
            <a:pPr>
              <a:buFont typeface="Wingdings" pitchFamily="2" charset="2"/>
              <a:buChar char="Ø"/>
            </a:pPr>
            <a:r>
              <a:rPr lang="en-GB" noProof="0" dirty="0"/>
              <a:t>An extension of </a:t>
            </a:r>
            <a:r>
              <a:rPr lang="en-GB" noProof="0" dirty="0" err="1"/>
              <a:t>Meľčuk’s</a:t>
            </a:r>
            <a:r>
              <a:rPr lang="en-GB" noProof="0" dirty="0"/>
              <a:t> typology should therefore be considered if we wish to include these very specific expressions.</a:t>
            </a:r>
          </a:p>
        </p:txBody>
      </p:sp>
    </p:spTree>
    <p:extLst>
      <p:ext uri="{BB962C8B-B14F-4D97-AF65-F5344CB8AC3E}">
        <p14:creationId xmlns:p14="http://schemas.microsoft.com/office/powerpoint/2010/main" val="3615256521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786</TotalTime>
  <Words>2676</Words>
  <Application>Microsoft Macintosh PowerPoint</Application>
  <PresentationFormat>Grand écran</PresentationFormat>
  <Paragraphs>322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Aptos</vt:lpstr>
      <vt:lpstr>Arial</vt:lpstr>
      <vt:lpstr>Avenir Next LT Pro</vt:lpstr>
      <vt:lpstr>Goudy Old Style</vt:lpstr>
      <vt:lpstr>Wingdings</vt:lpstr>
      <vt:lpstr>FrostyVTI</vt:lpstr>
      <vt:lpstr>Teaching the Translation of Chinese Phrasemes Chengyu to French-speaking Students</vt:lpstr>
      <vt:lpstr>Context of Chinese translation teaching  in French-speaking Belgium</vt:lpstr>
      <vt:lpstr>Chengyu 成语 in translation teaching: State of the art</vt:lpstr>
      <vt:lpstr>Chengyu 成语 in translation teaching: State of the art</vt:lpstr>
      <vt:lpstr>Definition of Chengyu 成语</vt:lpstr>
      <vt:lpstr>Chengyu 成语 within general phraseology</vt:lpstr>
      <vt:lpstr>Chengyu 成语 within general phraseology: Examples</vt:lpstr>
      <vt:lpstr>Chengyu 成语 within general phraseology: Examples</vt:lpstr>
      <vt:lpstr>Chengyu 成语 within general phraseology</vt:lpstr>
      <vt:lpstr>Chengyu 成语 in reference material</vt:lpstr>
      <vt:lpstr>Chengyu 成语 in Chinese official standards</vt:lpstr>
      <vt:lpstr>Présentation PowerPoint</vt:lpstr>
      <vt:lpstr>Chengyu 成语 in Chinese official standards</vt:lpstr>
      <vt:lpstr>Pilot study</vt:lpstr>
      <vt:lpstr>Pilot study</vt:lpstr>
      <vt:lpstr>Pilot study</vt:lpstr>
      <vt:lpstr>Example of dictionary entry used by the students (Grand Ricci, Pleco &amp; Chengyu Cidian 2009).</vt:lpstr>
      <vt:lpstr>A glimpse of the data</vt:lpstr>
      <vt:lpstr>Conclusions</vt:lpstr>
      <vt:lpstr>Food for thought</vt:lpstr>
      <vt:lpstr>Food for thought</vt:lpstr>
      <vt:lpstr>References</vt:lpstr>
      <vt:lpstr>References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HENRY</dc:creator>
  <cp:lastModifiedBy>Kevin HENRY</cp:lastModifiedBy>
  <cp:revision>9</cp:revision>
  <dcterms:created xsi:type="dcterms:W3CDTF">2025-06-19T18:32:48Z</dcterms:created>
  <dcterms:modified xsi:type="dcterms:W3CDTF">2025-06-28T08:57:22Z</dcterms:modified>
</cp:coreProperties>
</file>